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95" r:id="rId2"/>
    <p:sldId id="334" r:id="rId3"/>
    <p:sldId id="335" r:id="rId4"/>
    <p:sldId id="336" r:id="rId5"/>
    <p:sldId id="337" r:id="rId6"/>
    <p:sldId id="347" r:id="rId7"/>
    <p:sldId id="358" r:id="rId8"/>
    <p:sldId id="351" r:id="rId9"/>
    <p:sldId id="362" r:id="rId10"/>
    <p:sldId id="340" r:id="rId11"/>
    <p:sldId id="360" r:id="rId12"/>
    <p:sldId id="364" r:id="rId13"/>
    <p:sldId id="359" r:id="rId14"/>
    <p:sldId id="365" r:id="rId15"/>
    <p:sldId id="342" r:id="rId16"/>
    <p:sldId id="357" r:id="rId17"/>
    <p:sldId id="356" r:id="rId18"/>
    <p:sldId id="344" r:id="rId19"/>
    <p:sldId id="345" r:id="rId20"/>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120" autoAdjust="0"/>
  </p:normalViewPr>
  <p:slideViewPr>
    <p:cSldViewPr>
      <p:cViewPr varScale="1">
        <p:scale>
          <a:sx n="85" d="100"/>
          <a:sy n="85" d="100"/>
        </p:scale>
        <p:origin x="-1524" y="-9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019F1233-0ABC-4AAE-AB53-D76AF6A9EC98}" type="datetimeFigureOut">
              <a:rPr lang="en-US" smtClean="0"/>
              <a:pPr/>
              <a:t>6/26/2021</a:t>
            </a:fld>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1CDFAE99-2354-43A9-B741-C174AEC3E588}" type="slidenum">
              <a:rPr lang="en-US" smtClean="0"/>
              <a:pPr/>
              <a:t>‹#›</a:t>
            </a:fld>
            <a:endParaRPr lang="en-US"/>
          </a:p>
        </p:txBody>
      </p:sp>
    </p:spTree>
    <p:extLst>
      <p:ext uri="{BB962C8B-B14F-4D97-AF65-F5344CB8AC3E}">
        <p14:creationId xmlns:p14="http://schemas.microsoft.com/office/powerpoint/2010/main" val="7800475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56082E50-F27D-40A5-B167-970726F1DCA3}" type="datetime1">
              <a:rPr lang="en-US" smtClean="0"/>
              <a:pPr/>
              <a:t>6/26/2021</a:t>
            </a:fld>
            <a:endParaRPr lang="en-US"/>
          </a:p>
        </p:txBody>
      </p:sp>
      <p:sp>
        <p:nvSpPr>
          <p:cNvPr id="6" name="Holder 6"/>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7A1EED9D-35CB-42F6-AE57-1E02F360C1AB}" type="datetime1">
              <a:rPr lang="en-US" smtClean="0"/>
              <a:pPr/>
              <a:t>6/26/2021</a:t>
            </a:fld>
            <a:endParaRPr lang="en-US"/>
          </a:p>
        </p:txBody>
      </p:sp>
      <p:sp>
        <p:nvSpPr>
          <p:cNvPr id="6" name="Holder 6"/>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47EB6137-AA5B-4005-B2F5-7224BDBA77E9}" type="datetime1">
              <a:rPr lang="en-US" smtClean="0"/>
              <a:pPr/>
              <a:t>6/26/2021</a:t>
            </a:fld>
            <a:endParaRPr lang="en-US"/>
          </a:p>
        </p:txBody>
      </p:sp>
      <p:sp>
        <p:nvSpPr>
          <p:cNvPr id="7" name="Holder 7"/>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C207CC8-22CE-4231-8306-68CE7834191C}" type="datetime1">
              <a:rPr lang="en-US" smtClean="0"/>
              <a:pPr/>
              <a:t>6/26/2021</a:t>
            </a:fld>
            <a:endParaRPr lang="en-US"/>
          </a:p>
        </p:txBody>
      </p:sp>
      <p:sp>
        <p:nvSpPr>
          <p:cNvPr id="5" name="Holder 5"/>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3604C5F0-CD59-4ED1-BB37-AB2950136562}" type="datetime1">
              <a:rPr lang="en-US" smtClean="0"/>
              <a:pPr/>
              <a:t>6/26/2021</a:t>
            </a:fld>
            <a:endParaRPr lang="en-US"/>
          </a:p>
        </p:txBody>
      </p:sp>
      <p:sp>
        <p:nvSpPr>
          <p:cNvPr id="4" name="Holder 4"/>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46050" y="6390640"/>
            <a:ext cx="8832850" cy="309880"/>
          </a:xfrm>
          <a:custGeom>
            <a:avLst/>
            <a:gdLst/>
            <a:ahLst/>
            <a:cxnLst/>
            <a:rect l="l" t="t" r="r" b="b"/>
            <a:pathLst>
              <a:path w="8832850" h="309879">
                <a:moveTo>
                  <a:pt x="8832850" y="0"/>
                </a:moveTo>
                <a:lnTo>
                  <a:pt x="0" y="0"/>
                </a:lnTo>
                <a:lnTo>
                  <a:pt x="0" y="309880"/>
                </a:lnTo>
                <a:lnTo>
                  <a:pt x="8832850" y="309880"/>
                </a:lnTo>
                <a:close/>
              </a:path>
            </a:pathLst>
          </a:custGeom>
          <a:solidFill>
            <a:srgbClr val="8BACAD"/>
          </a:solidFill>
        </p:spPr>
        <p:txBody>
          <a:bodyPr wrap="square" lIns="0" tIns="0" rIns="0" bIns="0" rtlCol="0"/>
          <a:lstStyle/>
          <a:p>
            <a:endParaRPr/>
          </a:p>
        </p:txBody>
      </p:sp>
      <p:sp>
        <p:nvSpPr>
          <p:cNvPr id="17" name="bg object 17"/>
          <p:cNvSpPr/>
          <p:nvPr/>
        </p:nvSpPr>
        <p:spPr>
          <a:xfrm>
            <a:off x="152400" y="158750"/>
            <a:ext cx="8832850" cy="6546850"/>
          </a:xfrm>
          <a:custGeom>
            <a:avLst/>
            <a:gdLst/>
            <a:ahLst/>
            <a:cxnLst/>
            <a:rect l="l" t="t" r="r" b="b"/>
            <a:pathLst>
              <a:path w="8832850" h="6546850">
                <a:moveTo>
                  <a:pt x="4415790" y="6546850"/>
                </a:moveTo>
                <a:lnTo>
                  <a:pt x="0" y="6546850"/>
                </a:lnTo>
                <a:lnTo>
                  <a:pt x="0" y="0"/>
                </a:lnTo>
                <a:lnTo>
                  <a:pt x="8832850" y="0"/>
                </a:lnTo>
                <a:lnTo>
                  <a:pt x="8832850" y="6546850"/>
                </a:lnTo>
                <a:lnTo>
                  <a:pt x="4415790" y="6546850"/>
                </a:lnTo>
                <a:close/>
              </a:path>
            </a:pathLst>
          </a:custGeom>
          <a:ln w="9344">
            <a:solidFill>
              <a:srgbClr val="7A9798"/>
            </a:solidFill>
          </a:ln>
        </p:spPr>
        <p:txBody>
          <a:bodyPr wrap="square" lIns="0" tIns="0" rIns="0" bIns="0" rtlCol="0"/>
          <a:lstStyle/>
          <a:p>
            <a:endParaRPr/>
          </a:p>
        </p:txBody>
      </p:sp>
      <p:sp>
        <p:nvSpPr>
          <p:cNvPr id="2" name="Holder 2"/>
          <p:cNvSpPr>
            <a:spLocks noGrp="1"/>
          </p:cNvSpPr>
          <p:nvPr>
            <p:ph type="title"/>
          </p:nvPr>
        </p:nvSpPr>
        <p:spPr>
          <a:xfrm>
            <a:off x="670559" y="346709"/>
            <a:ext cx="7802880" cy="391159"/>
          </a:xfrm>
          <a:prstGeom prst="rect">
            <a:avLst/>
          </a:prstGeom>
        </p:spPr>
        <p:txBody>
          <a:bodyPr wrap="square" lIns="0" tIns="0" rIns="0" bIns="0">
            <a:spAutoFit/>
          </a:bodyPr>
          <a:lstStyle>
            <a:lvl1pPr>
              <a:defRPr sz="2400" b="0" i="0">
                <a:solidFill>
                  <a:schemeClr val="tx1"/>
                </a:solidFill>
                <a:latin typeface="Arial"/>
                <a:cs typeface="Arial"/>
              </a:defRPr>
            </a:lvl1pPr>
          </a:lstStyle>
          <a:p>
            <a:endParaRPr/>
          </a:p>
        </p:txBody>
      </p:sp>
      <p:sp>
        <p:nvSpPr>
          <p:cNvPr id="3" name="Holder 3"/>
          <p:cNvSpPr>
            <a:spLocks noGrp="1"/>
          </p:cNvSpPr>
          <p:nvPr>
            <p:ph type="body" idx="1"/>
          </p:nvPr>
        </p:nvSpPr>
        <p:spPr>
          <a:xfrm>
            <a:off x="762000" y="1828800"/>
            <a:ext cx="7471409" cy="38100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82270" y="6458416"/>
            <a:ext cx="3950970" cy="196215"/>
          </a:xfrm>
          <a:prstGeom prst="rect">
            <a:avLst/>
          </a:prstGeom>
        </p:spPr>
        <p:txBody>
          <a:bodyPr wrap="square" lIns="0" tIns="0" rIns="0" bIns="0">
            <a:spAutoFit/>
          </a:bodyPr>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59E0CED8-6FDB-49B7-B0A8-9CB92157D08E}" type="datetime1">
              <a:rPr lang="en-US" smtClean="0"/>
              <a:pPr/>
              <a:t>6/26/2021</a:t>
            </a:fld>
            <a:endParaRPr lang="en-US"/>
          </a:p>
        </p:txBody>
      </p:sp>
      <p:sp>
        <p:nvSpPr>
          <p:cNvPr id="6" name="Holder 6"/>
          <p:cNvSpPr>
            <a:spLocks noGrp="1"/>
          </p:cNvSpPr>
          <p:nvPr>
            <p:ph type="sldNum" sz="quarter" idx="7"/>
          </p:nvPr>
        </p:nvSpPr>
        <p:spPr>
          <a:xfrm>
            <a:off x="8459469" y="6430208"/>
            <a:ext cx="302259" cy="252729"/>
          </a:xfrm>
          <a:prstGeom prst="rect">
            <a:avLst/>
          </a:prstGeom>
        </p:spPr>
        <p:txBody>
          <a:bodyPr wrap="square" lIns="0" tIns="0" rIns="0" bIns="0">
            <a:spAutoFit/>
          </a:bodyPr>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hf hd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hyperlink" Target="http://www.youtube.com/" TargetMode="External"/><Relationship Id="rId2" Type="http://schemas.openxmlformats.org/officeDocument/2006/relationships/hyperlink" Target="http://www.w3schools.com/" TargetMode="External"/><Relationship Id="rId1" Type="http://schemas.openxmlformats.org/officeDocument/2006/relationships/slideLayout" Target="../slideLayouts/slideLayout6.xml"/><Relationship Id="rId4" Type="http://schemas.openxmlformats.org/officeDocument/2006/relationships/hyperlink" Target="http://www.fiverr.co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4800" y="304800"/>
            <a:ext cx="8305800" cy="1490152"/>
          </a:xfrm>
          <a:prstGeom prst="rect">
            <a:avLst/>
          </a:prstGeom>
        </p:spPr>
        <p:txBody>
          <a:bodyPr vert="horz" wrap="square" lIns="0" tIns="12700" rIns="0" bIns="0" rtlCol="0">
            <a:spAutoFit/>
          </a:bodyPr>
          <a:lstStyle/>
          <a:p>
            <a:pPr marL="12700" algn="ctr">
              <a:lnSpc>
                <a:spcPct val="100000"/>
              </a:lnSpc>
              <a:spcBef>
                <a:spcPts val="100"/>
              </a:spcBef>
            </a:pPr>
            <a:r>
              <a:rPr lang="en-US" sz="3200" b="1" dirty="0" smtClean="0">
                <a:solidFill>
                  <a:srgbClr val="000000"/>
                </a:solidFill>
                <a:latin typeface="Times New Roman" pitchFamily="18" charset="0"/>
                <a:cs typeface="Times New Roman" pitchFamily="18" charset="0"/>
              </a:rPr>
              <a:t>Progress Seminar</a:t>
            </a:r>
            <a:br>
              <a:rPr lang="en-US" sz="3200" b="1" dirty="0" smtClean="0">
                <a:solidFill>
                  <a:srgbClr val="000000"/>
                </a:solidFill>
                <a:latin typeface="Times New Roman" pitchFamily="18" charset="0"/>
                <a:cs typeface="Times New Roman" pitchFamily="18" charset="0"/>
              </a:rPr>
            </a:br>
            <a:r>
              <a:rPr lang="en-US" sz="3200" b="1" dirty="0" smtClean="0">
                <a:solidFill>
                  <a:srgbClr val="000000"/>
                </a:solidFill>
                <a:latin typeface="Times New Roman" pitchFamily="18" charset="0"/>
                <a:cs typeface="Times New Roman" pitchFamily="18" charset="0"/>
              </a:rPr>
              <a:t>on</a:t>
            </a:r>
            <a:br>
              <a:rPr lang="en-US" sz="3200" b="1" dirty="0" smtClean="0">
                <a:solidFill>
                  <a:srgbClr val="000000"/>
                </a:solidFill>
                <a:latin typeface="Times New Roman" pitchFamily="18" charset="0"/>
                <a:cs typeface="Times New Roman" pitchFamily="18" charset="0"/>
              </a:rPr>
            </a:br>
            <a:r>
              <a:rPr lang="en-US" sz="3200" b="1" dirty="0" smtClean="0">
                <a:solidFill>
                  <a:srgbClr val="000000"/>
                </a:solidFill>
                <a:latin typeface="Calibri"/>
              </a:rPr>
              <a:t> </a:t>
            </a:r>
            <a:r>
              <a:rPr lang="en-US" sz="3200" b="1" dirty="0" smtClean="0">
                <a:solidFill>
                  <a:srgbClr val="002060"/>
                </a:solidFill>
                <a:latin typeface="Calibri"/>
              </a:rPr>
              <a:t>Freelancing Website</a:t>
            </a:r>
            <a:endParaRPr sz="3200" dirty="0">
              <a:solidFill>
                <a:srgbClr val="002060"/>
              </a:solidFill>
              <a:latin typeface="Times New Roman" pitchFamily="18" charset="0"/>
              <a:cs typeface="Times New Roman" pitchFamily="18" charset="0"/>
            </a:endParaRPr>
          </a:p>
        </p:txBody>
      </p:sp>
      <p:sp>
        <p:nvSpPr>
          <p:cNvPr id="9" name="CustomShape 2"/>
          <p:cNvSpPr/>
          <p:nvPr/>
        </p:nvSpPr>
        <p:spPr>
          <a:xfrm>
            <a:off x="304800" y="3352800"/>
            <a:ext cx="3378240" cy="1230840"/>
          </a:xfrm>
          <a:prstGeom prst="rect">
            <a:avLst/>
          </a:prstGeom>
          <a:noFill/>
          <a:ln>
            <a:noFill/>
          </a:ln>
        </p:spPr>
        <p:txBody>
          <a:bodyPr lIns="90000" tIns="45000" rIns="90000" bIns="45000"/>
          <a:lstStyle/>
          <a:p>
            <a:pPr>
              <a:lnSpc>
                <a:spcPct val="100000"/>
              </a:lnSpc>
            </a:pPr>
            <a:r>
              <a:rPr lang="en-IN" dirty="0">
                <a:solidFill>
                  <a:srgbClr val="000000"/>
                </a:solidFill>
                <a:latin typeface="Arial"/>
              </a:rPr>
              <a:t>        </a:t>
            </a:r>
            <a:r>
              <a:rPr lang="en-IN" sz="2000" dirty="0">
                <a:solidFill>
                  <a:srgbClr val="000000"/>
                </a:solidFill>
                <a:latin typeface="Arial"/>
              </a:rPr>
              <a:t>  </a:t>
            </a:r>
            <a:r>
              <a:rPr lang="en-IN" sz="2000" b="1" dirty="0">
                <a:solidFill>
                  <a:srgbClr val="000000"/>
                </a:solidFill>
                <a:latin typeface="Arial"/>
              </a:rPr>
              <a:t> Presented By</a:t>
            </a:r>
            <a:endParaRPr dirty="0"/>
          </a:p>
          <a:p>
            <a:pPr>
              <a:lnSpc>
                <a:spcPct val="100000"/>
              </a:lnSpc>
            </a:pPr>
            <a:r>
              <a:rPr lang="en-US" sz="2000" b="1" dirty="0" smtClean="0">
                <a:solidFill>
                  <a:srgbClr val="0000FF"/>
                </a:solidFill>
              </a:rPr>
              <a:t>          </a:t>
            </a:r>
            <a:r>
              <a:rPr lang="en-US" sz="2000" b="1" dirty="0" smtClean="0">
                <a:solidFill>
                  <a:srgbClr val="7030A0"/>
                </a:solidFill>
              </a:rPr>
              <a:t>PRANAV   PURKAR</a:t>
            </a:r>
            <a:endParaRPr sz="2000" b="1" dirty="0">
              <a:solidFill>
                <a:srgbClr val="7030A0"/>
              </a:solidFill>
            </a:endParaRPr>
          </a:p>
        </p:txBody>
      </p:sp>
      <p:sp>
        <p:nvSpPr>
          <p:cNvPr id="12" name="CustomShape 3"/>
          <p:cNvSpPr/>
          <p:nvPr/>
        </p:nvSpPr>
        <p:spPr>
          <a:xfrm>
            <a:off x="5486400" y="3352800"/>
            <a:ext cx="2293200" cy="1222560"/>
          </a:xfrm>
          <a:prstGeom prst="rect">
            <a:avLst/>
          </a:prstGeom>
          <a:noFill/>
          <a:ln>
            <a:noFill/>
          </a:ln>
        </p:spPr>
        <p:txBody>
          <a:bodyPr wrap="none" lIns="90000" tIns="45000" rIns="90000" bIns="45000"/>
          <a:lstStyle/>
          <a:p>
            <a:pPr>
              <a:lnSpc>
                <a:spcPct val="100000"/>
              </a:lnSpc>
            </a:pPr>
            <a:r>
              <a:rPr lang="en-IN" sz="2000" b="1" dirty="0">
                <a:solidFill>
                  <a:srgbClr val="0000FF"/>
                </a:solidFill>
                <a:latin typeface="Arial"/>
              </a:rPr>
              <a:t>  </a:t>
            </a:r>
            <a:r>
              <a:rPr lang="en-IN" sz="2000" b="1" dirty="0" smtClean="0">
                <a:solidFill>
                  <a:srgbClr val="0000FF"/>
                </a:solidFill>
                <a:latin typeface="Arial"/>
              </a:rPr>
              <a:t>       </a:t>
            </a:r>
            <a:r>
              <a:rPr lang="en-IN" sz="2000" b="1" dirty="0" smtClean="0">
                <a:solidFill>
                  <a:srgbClr val="000000"/>
                </a:solidFill>
                <a:latin typeface="Arial"/>
              </a:rPr>
              <a:t>Guided By</a:t>
            </a:r>
            <a:endParaRPr dirty="0" smtClean="0"/>
          </a:p>
          <a:p>
            <a:r>
              <a:rPr lang="en-IN" sz="2000" b="1" dirty="0" err="1" smtClean="0">
                <a:solidFill>
                  <a:srgbClr val="7030A0"/>
                </a:solidFill>
                <a:latin typeface="Arial"/>
              </a:rPr>
              <a:t>Ms.</a:t>
            </a:r>
            <a:r>
              <a:rPr lang="en-IN" sz="2000" b="1" dirty="0" smtClean="0">
                <a:solidFill>
                  <a:srgbClr val="7030A0"/>
                </a:solidFill>
                <a:latin typeface="Arial"/>
              </a:rPr>
              <a:t> ROSHANI TALMALE</a:t>
            </a:r>
            <a:endParaRPr lang="en-IN" sz="2000" dirty="0" smtClean="0">
              <a:solidFill>
                <a:srgbClr val="7030A0"/>
              </a:solidFill>
            </a:endParaRPr>
          </a:p>
          <a:p>
            <a:pPr>
              <a:lnSpc>
                <a:spcPct val="100000"/>
              </a:lnSpc>
            </a:pPr>
            <a:endParaRPr dirty="0"/>
          </a:p>
        </p:txBody>
      </p:sp>
      <p:sp>
        <p:nvSpPr>
          <p:cNvPr id="13" name="CustomShape 5"/>
          <p:cNvSpPr/>
          <p:nvPr/>
        </p:nvSpPr>
        <p:spPr>
          <a:xfrm>
            <a:off x="1447800" y="4876800"/>
            <a:ext cx="6629040" cy="397800"/>
          </a:xfrm>
          <a:prstGeom prst="rect">
            <a:avLst/>
          </a:prstGeom>
          <a:noFill/>
          <a:ln>
            <a:noFill/>
          </a:ln>
        </p:spPr>
        <p:txBody>
          <a:bodyPr lIns="90000" tIns="45000" rIns="90000" bIns="45000"/>
          <a:lstStyle/>
          <a:p>
            <a:pPr>
              <a:lnSpc>
                <a:spcPct val="100000"/>
              </a:lnSpc>
            </a:pPr>
            <a:r>
              <a:rPr lang="en-IN" sz="2200" b="1" dirty="0">
                <a:solidFill>
                  <a:srgbClr val="000000"/>
                </a:solidFill>
                <a:latin typeface="Arial"/>
              </a:rPr>
              <a:t>Department of Computer Science &amp; Engineering</a:t>
            </a:r>
            <a:endParaRPr/>
          </a:p>
        </p:txBody>
      </p:sp>
      <p:sp>
        <p:nvSpPr>
          <p:cNvPr id="14" name="CustomShape 4"/>
          <p:cNvSpPr/>
          <p:nvPr/>
        </p:nvSpPr>
        <p:spPr>
          <a:xfrm>
            <a:off x="457200" y="5334000"/>
            <a:ext cx="8229600" cy="914400"/>
          </a:xfrm>
          <a:prstGeom prst="rect">
            <a:avLst/>
          </a:prstGeom>
          <a:noFill/>
          <a:ln>
            <a:noFill/>
          </a:ln>
        </p:spPr>
        <p:txBody>
          <a:bodyPr lIns="90000" tIns="45000" rIns="90000" bIns="45000"/>
          <a:lstStyle/>
          <a:p>
            <a:pPr algn="ctr">
              <a:lnSpc>
                <a:spcPct val="93000"/>
              </a:lnSpc>
            </a:pPr>
            <a:r>
              <a:rPr lang="en-IN" sz="2200" b="1" dirty="0">
                <a:solidFill>
                  <a:srgbClr val="000000"/>
                </a:solidFill>
                <a:latin typeface="Perpetua"/>
                <a:ea typeface="DejaVu Sans"/>
              </a:rPr>
              <a:t>      </a:t>
            </a:r>
            <a:r>
              <a:rPr lang="en-IN" sz="2000" b="1" dirty="0">
                <a:solidFill>
                  <a:srgbClr val="000000"/>
                </a:solidFill>
                <a:latin typeface="Times New Roman" pitchFamily="18" charset="0"/>
                <a:ea typeface="DejaVu Sans"/>
                <a:cs typeface="Times New Roman" pitchFamily="18" charset="0"/>
              </a:rPr>
              <a:t>S</a:t>
            </a:r>
            <a:r>
              <a:rPr lang="en-IN" sz="2000" b="1" dirty="0" smtClean="0">
                <a:solidFill>
                  <a:srgbClr val="000000"/>
                </a:solidFill>
                <a:latin typeface="Times New Roman" pitchFamily="18" charset="0"/>
                <a:ea typeface="DejaVu Sans"/>
                <a:cs typeface="Times New Roman" pitchFamily="18" charset="0"/>
              </a:rPr>
              <a:t>. B. JAIN </a:t>
            </a:r>
            <a:r>
              <a:rPr lang="en-IN" sz="2000" b="1" dirty="0">
                <a:solidFill>
                  <a:srgbClr val="000000"/>
                </a:solidFill>
                <a:latin typeface="Times New Roman" pitchFamily="18" charset="0"/>
                <a:ea typeface="DejaVu Sans"/>
                <a:cs typeface="Times New Roman" pitchFamily="18" charset="0"/>
              </a:rPr>
              <a:t>INSTITUTE OF TECHNOLOGY </a:t>
            </a:r>
            <a:r>
              <a:rPr lang="en-IN" sz="2000" b="1" dirty="0" smtClean="0">
                <a:solidFill>
                  <a:srgbClr val="000000"/>
                </a:solidFill>
                <a:latin typeface="Times New Roman" pitchFamily="18" charset="0"/>
                <a:ea typeface="DejaVu Sans"/>
                <a:cs typeface="Times New Roman" pitchFamily="18" charset="0"/>
              </a:rPr>
              <a:t>MANAGEMENT AND RESEARCH,NAGPUR</a:t>
            </a:r>
          </a:p>
          <a:p>
            <a:pPr algn="ctr">
              <a:lnSpc>
                <a:spcPct val="93000"/>
              </a:lnSpc>
            </a:pPr>
            <a:r>
              <a:rPr lang="en-IN" sz="2000" b="1" dirty="0" smtClean="0">
                <a:solidFill>
                  <a:srgbClr val="000000"/>
                </a:solidFill>
                <a:latin typeface="Times New Roman" pitchFamily="18" charset="0"/>
                <a:cs typeface="Times New Roman" pitchFamily="18" charset="0"/>
              </a:rPr>
              <a:t>An Autonomous Institute, Affiliated to RTMNU, Nagpur</a:t>
            </a:r>
            <a:endParaRPr sz="2000">
              <a:latin typeface="Times New Roman" pitchFamily="18" charset="0"/>
              <a:cs typeface="Times New Roman" pitchFamily="18" charset="0"/>
            </a:endParaRPr>
          </a:p>
        </p:txBody>
      </p:sp>
      <p:pic>
        <p:nvPicPr>
          <p:cNvPr id="1026" name="Picture 2" descr="C:\Users\PROJECT LAB\Desktop\College LOGO.png"/>
          <p:cNvPicPr>
            <a:picLocks noChangeAspect="1" noChangeArrowheads="1"/>
          </p:cNvPicPr>
          <p:nvPr/>
        </p:nvPicPr>
        <p:blipFill>
          <a:blip r:embed="rId2"/>
          <a:srcRect/>
          <a:stretch>
            <a:fillRect/>
          </a:stretch>
        </p:blipFill>
        <p:spPr bwMode="auto">
          <a:xfrm>
            <a:off x="3810000" y="2057400"/>
            <a:ext cx="1466850" cy="1703803"/>
          </a:xfrm>
          <a:prstGeom prst="rect">
            <a:avLst/>
          </a:prstGeom>
          <a:noFill/>
        </p:spPr>
      </p:pic>
      <p:sp>
        <p:nvSpPr>
          <p:cNvPr id="3" name="Rectangle 2"/>
          <p:cNvSpPr/>
          <p:nvPr/>
        </p:nvSpPr>
        <p:spPr>
          <a:xfrm>
            <a:off x="312234" y="6326459"/>
            <a:ext cx="6172200" cy="369332"/>
          </a:xfrm>
          <a:prstGeom prst="rect">
            <a:avLst/>
          </a:prstGeom>
        </p:spPr>
        <p:txBody>
          <a:bodyPr wrap="square">
            <a:spAutoFit/>
          </a:bodyPr>
          <a:lstStyle/>
          <a:p>
            <a:pPr>
              <a:lnSpc>
                <a:spcPct val="100000"/>
              </a:lnSpc>
            </a:pPr>
            <a:r>
              <a:rPr lang="en-US" dirty="0">
                <a:solidFill>
                  <a:srgbClr val="0000FF"/>
                </a:solidFill>
                <a:latin typeface="Cambria"/>
              </a:rPr>
              <a:t>S. B. Jain Institute of Technology Management and Research</a:t>
            </a:r>
            <a:endParaRPr lang="en-US" dirty="0">
              <a:solidFill>
                <a:srgbClr val="0000FF"/>
              </a:solidFill>
            </a:endParaRPr>
          </a:p>
        </p:txBody>
      </p:sp>
      <p:sp>
        <p:nvSpPr>
          <p:cNvPr id="4" name="Rectangle 3"/>
          <p:cNvSpPr/>
          <p:nvPr/>
        </p:nvSpPr>
        <p:spPr>
          <a:xfrm>
            <a:off x="8686800" y="6326459"/>
            <a:ext cx="312906" cy="369332"/>
          </a:xfrm>
          <a:prstGeom prst="rect">
            <a:avLst/>
          </a:prstGeom>
        </p:spPr>
        <p:txBody>
          <a:bodyPr wrap="none">
            <a:spAutoFit/>
          </a:bodyPr>
          <a:lstStyle/>
          <a:p>
            <a:pPr>
              <a:lnSpc>
                <a:spcPct val="100000"/>
              </a:lnSpc>
            </a:pPr>
            <a:fld id="{875A0353-135C-4D32-B10F-6068708FD2CD}" type="slidenum">
              <a:rPr lang="en-IN">
                <a:solidFill>
                  <a:srgbClr val="0000FF"/>
                </a:solidFill>
                <a:latin typeface="Cambria"/>
              </a:rPr>
              <a:pPr>
                <a:lnSpc>
                  <a:spcPct val="100000"/>
                </a:lnSpc>
              </a:pPr>
              <a:t>1</a:t>
            </a:fld>
            <a:endParaRPr lang="en-IN" dirty="0">
              <a:solidFill>
                <a:srgbClr val="0000FF"/>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extShape 1"/>
          <p:cNvSpPr txBox="1"/>
          <p:nvPr/>
        </p:nvSpPr>
        <p:spPr>
          <a:xfrm>
            <a:off x="457200" y="107028"/>
            <a:ext cx="8229323" cy="639720"/>
          </a:xfrm>
          <a:prstGeom prst="rect">
            <a:avLst/>
          </a:prstGeom>
        </p:spPr>
        <p:txBody>
          <a:bodyPr anchor="ctr"/>
          <a:lstStyle/>
          <a:p>
            <a:pPr algn="ctr">
              <a:lnSpc>
                <a:spcPct val="100000"/>
              </a:lnSpc>
            </a:pPr>
            <a:endParaRPr sz="3200" dirty="0">
              <a:latin typeface="Times New Roman" pitchFamily="18" charset="0"/>
              <a:cs typeface="Times New Roman" pitchFamily="18" charset="0"/>
            </a:endParaRPr>
          </a:p>
        </p:txBody>
      </p:sp>
      <p:sp>
        <p:nvSpPr>
          <p:cNvPr id="145" name="TextShape 2"/>
          <p:cNvSpPr txBox="1"/>
          <p:nvPr/>
        </p:nvSpPr>
        <p:spPr>
          <a:xfrm>
            <a:off x="470506" y="304800"/>
            <a:ext cx="8229323" cy="5867400"/>
          </a:xfrm>
          <a:prstGeom prst="rect">
            <a:avLst/>
          </a:prstGeom>
        </p:spPr>
        <p:txBody>
          <a:bodyPr/>
          <a:lstStyle/>
          <a:p>
            <a:pPr>
              <a:lnSpc>
                <a:spcPct val="100000"/>
              </a:lnSpc>
              <a:buFont typeface="Arial"/>
              <a:buChar char="•"/>
            </a:pPr>
            <a:r>
              <a:rPr lang="en-US" dirty="0" smtClean="0"/>
              <a:t> </a:t>
            </a:r>
            <a:r>
              <a:rPr lang="en-US" b="1" dirty="0" smtClean="0"/>
              <a:t>USER MODULE :</a:t>
            </a:r>
            <a:endParaRPr lang="en-US" b="1" dirty="0"/>
          </a:p>
          <a:p>
            <a:pPr>
              <a:lnSpc>
                <a:spcPct val="100000"/>
              </a:lnSpc>
            </a:pPr>
            <a:endParaRPr lang="en-US" b="1" dirty="0"/>
          </a:p>
        </p:txBody>
      </p:sp>
      <p:sp>
        <p:nvSpPr>
          <p:cNvPr id="146"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a:t>
            </a:r>
            <a:r>
              <a:rPr lang="en-IN" dirty="0" smtClean="0">
                <a:solidFill>
                  <a:srgbClr val="0000FF"/>
                </a:solidFill>
                <a:latin typeface="Cambria"/>
              </a:rPr>
              <a:t>Research</a:t>
            </a:r>
            <a:endParaRPr dirty="0">
              <a:solidFill>
                <a:srgbClr val="0000FF"/>
              </a:solidFill>
            </a:endParaRPr>
          </a:p>
        </p:txBody>
      </p:sp>
      <p:sp>
        <p:nvSpPr>
          <p:cNvPr id="147" name="TextShape 4"/>
          <p:cNvSpPr txBox="1"/>
          <p:nvPr/>
        </p:nvSpPr>
        <p:spPr>
          <a:xfrm>
            <a:off x="8264769" y="6172200"/>
            <a:ext cx="585969" cy="685440"/>
          </a:xfrm>
          <a:prstGeom prst="rect">
            <a:avLst/>
          </a:prstGeom>
        </p:spPr>
        <p:txBody>
          <a:bodyPr anchor="ctr"/>
          <a:lstStyle/>
          <a:p>
            <a:pPr>
              <a:lnSpc>
                <a:spcPct val="100000"/>
              </a:lnSpc>
            </a:pPr>
            <a:fld id="{66B19D03-C119-44BF-83B7-F67D116CADE2}" type="slidenum">
              <a:rPr lang="en-IN">
                <a:solidFill>
                  <a:srgbClr val="0000FF"/>
                </a:solidFill>
                <a:latin typeface="Cambria"/>
              </a:rPr>
              <a:pPr>
                <a:lnSpc>
                  <a:spcPct val="100000"/>
                </a:lnSpc>
              </a:pPr>
              <a:t>10</a:t>
            </a:fld>
            <a:endParaRPr dirty="0">
              <a:solidFill>
                <a:srgbClr val="0000FF"/>
              </a:solidFill>
            </a:endParaRPr>
          </a:p>
        </p:txBody>
      </p:sp>
      <p:pic>
        <p:nvPicPr>
          <p:cNvPr id="6" name="Picture 2" descr="C:\Users\PRANAV PURKAR\OneDrive\Pictures\Screenshots\2021-06-20 (1).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7201" y="854926"/>
            <a:ext cx="8278604" cy="411275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98791" y="5105400"/>
            <a:ext cx="8126203" cy="1015663"/>
          </a:xfrm>
          <a:prstGeom prst="rect">
            <a:avLst/>
          </a:prstGeom>
          <a:noFill/>
        </p:spPr>
        <p:txBody>
          <a:bodyPr wrap="square" rtlCol="0">
            <a:spAutoFit/>
          </a:bodyPr>
          <a:lstStyle/>
          <a:p>
            <a:pPr marL="285750" indent="-285750">
              <a:buFont typeface="Arial" pitchFamily="34" charset="0"/>
              <a:buChar char="•"/>
            </a:pPr>
            <a:r>
              <a:rPr lang="en-US" sz="2000" b="1" dirty="0" smtClean="0">
                <a:solidFill>
                  <a:srgbClr val="002060"/>
                </a:solidFill>
              </a:rPr>
              <a:t>Sign up via Gmail or </a:t>
            </a:r>
            <a:r>
              <a:rPr lang="en-US" sz="2000" b="1" dirty="0">
                <a:solidFill>
                  <a:srgbClr val="002060"/>
                </a:solidFill>
              </a:rPr>
              <a:t>F</a:t>
            </a:r>
            <a:r>
              <a:rPr lang="en-US" sz="2000" b="1" dirty="0" smtClean="0">
                <a:solidFill>
                  <a:srgbClr val="002060"/>
                </a:solidFill>
              </a:rPr>
              <a:t>acebook account.</a:t>
            </a:r>
          </a:p>
          <a:p>
            <a:pPr marL="285750" indent="-285750">
              <a:buFont typeface="Arial" pitchFamily="34" charset="0"/>
              <a:buChar char="•"/>
            </a:pPr>
            <a:r>
              <a:rPr lang="en-US" sz="2000" b="1" dirty="0" smtClean="0">
                <a:solidFill>
                  <a:srgbClr val="002060"/>
                </a:solidFill>
              </a:rPr>
              <a:t>If </a:t>
            </a:r>
            <a:r>
              <a:rPr lang="en-US" sz="2000" b="1" dirty="0" smtClean="0">
                <a:solidFill>
                  <a:srgbClr val="00B050"/>
                </a:solidFill>
              </a:rPr>
              <a:t>“Already a user” </a:t>
            </a:r>
            <a:r>
              <a:rPr lang="en-US" sz="2000" b="1" dirty="0" smtClean="0">
                <a:solidFill>
                  <a:srgbClr val="002060"/>
                </a:solidFill>
              </a:rPr>
              <a:t>the click on the yellow hyperlink it will redirect you to the login page.</a:t>
            </a: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0654" y="6324600"/>
            <a:ext cx="6324600" cy="369332"/>
          </a:xfrm>
          <a:prstGeom prst="rect">
            <a:avLst/>
          </a:prstGeom>
        </p:spPr>
        <p:txBody>
          <a:bodyPr wrap="square">
            <a:spAutoFit/>
          </a:bodyPr>
          <a:lstStyle/>
          <a:p>
            <a:pPr>
              <a:lnSpc>
                <a:spcPct val="100000"/>
              </a:lnSpc>
            </a:pPr>
            <a:r>
              <a:rPr lang="en-US" dirty="0">
                <a:solidFill>
                  <a:srgbClr val="0000FF"/>
                </a:solidFill>
                <a:latin typeface="Cambria"/>
              </a:rPr>
              <a:t>S. B. Jain Institute of Technology Management and Research</a:t>
            </a:r>
            <a:endParaRPr lang="en-US" dirty="0">
              <a:solidFill>
                <a:srgbClr val="0000FF"/>
              </a:solidFill>
            </a:endParaRPr>
          </a:p>
        </p:txBody>
      </p:sp>
      <p:sp>
        <p:nvSpPr>
          <p:cNvPr id="3" name="Rectangle 2"/>
          <p:cNvSpPr/>
          <p:nvPr/>
        </p:nvSpPr>
        <p:spPr>
          <a:xfrm>
            <a:off x="8458200" y="6324600"/>
            <a:ext cx="441146" cy="369332"/>
          </a:xfrm>
          <a:prstGeom prst="rect">
            <a:avLst/>
          </a:prstGeom>
        </p:spPr>
        <p:txBody>
          <a:bodyPr wrap="none">
            <a:spAutoFit/>
          </a:bodyPr>
          <a:lstStyle/>
          <a:p>
            <a:fld id="{66B19D03-C119-44BF-83B7-F67D116CADE2}" type="slidenum">
              <a:rPr lang="en-IN">
                <a:solidFill>
                  <a:srgbClr val="0000FF"/>
                </a:solidFill>
                <a:latin typeface="Cambria"/>
              </a:rPr>
              <a:pPr/>
              <a:t>11</a:t>
            </a:fld>
            <a:endParaRPr lang="en-US" dirty="0"/>
          </a:p>
        </p:txBody>
      </p:sp>
      <p:pic>
        <p:nvPicPr>
          <p:cNvPr id="4" name="Picture 4" descr="C:\Users\PRANAV PURKAR\OneDrive\Pictures\Screenshots\2021-06-20 (2).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 y="873512"/>
            <a:ext cx="8408692" cy="395797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381000" y="304800"/>
            <a:ext cx="4692143" cy="369332"/>
          </a:xfrm>
          <a:prstGeom prst="rect">
            <a:avLst/>
          </a:prstGeom>
        </p:spPr>
        <p:txBody>
          <a:bodyPr wrap="square">
            <a:spAutoFit/>
          </a:bodyPr>
          <a:lstStyle/>
          <a:p>
            <a:pPr marL="285750" indent="-285750">
              <a:lnSpc>
                <a:spcPct val="100000"/>
              </a:lnSpc>
              <a:buFont typeface="Arial" pitchFamily="34" charset="0"/>
              <a:buChar char="•"/>
            </a:pPr>
            <a:r>
              <a:rPr lang="en-US" b="1" dirty="0" smtClean="0"/>
              <a:t>USER </a:t>
            </a:r>
            <a:r>
              <a:rPr lang="en-US" b="1" dirty="0"/>
              <a:t>MODULE :</a:t>
            </a:r>
          </a:p>
        </p:txBody>
      </p:sp>
      <p:sp>
        <p:nvSpPr>
          <p:cNvPr id="6" name="TextBox 5"/>
          <p:cNvSpPr txBox="1"/>
          <p:nvPr/>
        </p:nvSpPr>
        <p:spPr>
          <a:xfrm>
            <a:off x="490654" y="4927651"/>
            <a:ext cx="8188119" cy="1015663"/>
          </a:xfrm>
          <a:prstGeom prst="rect">
            <a:avLst/>
          </a:prstGeom>
          <a:noFill/>
        </p:spPr>
        <p:txBody>
          <a:bodyPr wrap="square" rtlCol="0">
            <a:spAutoFit/>
          </a:bodyPr>
          <a:lstStyle/>
          <a:p>
            <a:pPr marL="285750" indent="-285750">
              <a:buFont typeface="Arial" pitchFamily="34" charset="0"/>
              <a:buChar char="•"/>
            </a:pPr>
            <a:r>
              <a:rPr lang="en-US" sz="2000" b="1" dirty="0" smtClean="0">
                <a:solidFill>
                  <a:srgbClr val="002060"/>
                </a:solidFill>
              </a:rPr>
              <a:t>User can login  into their account.</a:t>
            </a:r>
          </a:p>
          <a:p>
            <a:pPr marL="285750" indent="-285750">
              <a:buFont typeface="Arial" pitchFamily="34" charset="0"/>
              <a:buChar char="•"/>
            </a:pPr>
            <a:r>
              <a:rPr lang="en-US" sz="2000" b="1" dirty="0" smtClean="0">
                <a:solidFill>
                  <a:srgbClr val="002060"/>
                </a:solidFill>
              </a:rPr>
              <a:t>After  clicking  the</a:t>
            </a:r>
            <a:r>
              <a:rPr lang="en-US" sz="2000" b="1" dirty="0" smtClean="0">
                <a:solidFill>
                  <a:srgbClr val="0000FF"/>
                </a:solidFill>
              </a:rPr>
              <a:t> login </a:t>
            </a:r>
            <a:r>
              <a:rPr lang="en-US" sz="2000" b="1" dirty="0" smtClean="0">
                <a:solidFill>
                  <a:srgbClr val="002060"/>
                </a:solidFill>
              </a:rPr>
              <a:t>button user will be redirected to the home page.</a:t>
            </a:r>
          </a:p>
          <a:p>
            <a:pPr marL="285750" indent="-285750">
              <a:buFont typeface="Arial" pitchFamily="34" charset="0"/>
              <a:buChar char="•"/>
            </a:pPr>
            <a:r>
              <a:rPr lang="en-US" sz="2000" b="1" dirty="0" smtClean="0">
                <a:solidFill>
                  <a:srgbClr val="002060"/>
                </a:solidFill>
              </a:rPr>
              <a:t>They can explore skills.</a:t>
            </a:r>
            <a:endParaRPr lang="en-US" sz="2000" b="1" dirty="0">
              <a:solidFill>
                <a:srgbClr val="002060"/>
              </a:solidFill>
            </a:endParaRPr>
          </a:p>
        </p:txBody>
      </p:sp>
    </p:spTree>
    <p:extLst>
      <p:ext uri="{BB962C8B-B14F-4D97-AF65-F5344CB8AC3E}">
        <p14:creationId xmlns:p14="http://schemas.microsoft.com/office/powerpoint/2010/main" val="1501189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6361771"/>
            <a:ext cx="6019800" cy="369332"/>
          </a:xfrm>
          <a:prstGeom prst="rect">
            <a:avLst/>
          </a:prstGeom>
        </p:spPr>
        <p:txBody>
          <a:bodyPr wrap="square">
            <a:spAutoFit/>
          </a:bodyPr>
          <a:lstStyle/>
          <a:p>
            <a:pPr>
              <a:lnSpc>
                <a:spcPct val="100000"/>
              </a:lnSpc>
            </a:pPr>
            <a:r>
              <a:rPr lang="en-US" dirty="0">
                <a:solidFill>
                  <a:srgbClr val="0000FF"/>
                </a:solidFill>
                <a:latin typeface="Cambria"/>
              </a:rPr>
              <a:t>S. B. Jain Institute of Technology Management and Research</a:t>
            </a:r>
            <a:endParaRPr lang="en-US" dirty="0">
              <a:solidFill>
                <a:srgbClr val="0000FF"/>
              </a:solidFill>
            </a:endParaRPr>
          </a:p>
        </p:txBody>
      </p:sp>
      <p:sp>
        <p:nvSpPr>
          <p:cNvPr id="3" name="Rectangle 2"/>
          <p:cNvSpPr/>
          <p:nvPr/>
        </p:nvSpPr>
        <p:spPr>
          <a:xfrm>
            <a:off x="8545887" y="6337610"/>
            <a:ext cx="312906" cy="369332"/>
          </a:xfrm>
          <a:prstGeom prst="rect">
            <a:avLst/>
          </a:prstGeom>
        </p:spPr>
        <p:txBody>
          <a:bodyPr wrap="none">
            <a:spAutoFit/>
          </a:bodyPr>
          <a:lstStyle/>
          <a:p>
            <a:pPr>
              <a:lnSpc>
                <a:spcPct val="100000"/>
              </a:lnSpc>
            </a:pPr>
            <a:fld id="{66B19D03-C119-44BF-83B7-F67D116CADE2}" type="slidenum">
              <a:rPr lang="en-IN">
                <a:solidFill>
                  <a:srgbClr val="0000FF"/>
                </a:solidFill>
                <a:latin typeface="Cambria"/>
              </a:rPr>
              <a:pPr>
                <a:lnSpc>
                  <a:spcPct val="100000"/>
                </a:lnSpc>
              </a:pPr>
              <a:t>12</a:t>
            </a:fld>
            <a:endParaRPr lang="en-IN" dirty="0">
              <a:solidFill>
                <a:srgbClr val="0000FF"/>
              </a:solidFill>
            </a:endParaRPr>
          </a:p>
        </p:txBody>
      </p:sp>
      <p:pic>
        <p:nvPicPr>
          <p:cNvPr id="4" name="Picture 2" descr="C:\Users\PRANAV PURKAR\OneDrive\Pictures\Screenshots\2021-06-20 (6).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8878" y="577152"/>
            <a:ext cx="8006032" cy="378062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08878" y="215590"/>
            <a:ext cx="6982522" cy="369332"/>
          </a:xfrm>
          <a:prstGeom prst="rect">
            <a:avLst/>
          </a:prstGeom>
          <a:noFill/>
        </p:spPr>
        <p:txBody>
          <a:bodyPr wrap="square" rtlCol="0">
            <a:spAutoFit/>
          </a:bodyPr>
          <a:lstStyle/>
          <a:p>
            <a:pPr marL="285750" indent="-285750">
              <a:buFont typeface="Arial" pitchFamily="34" charset="0"/>
              <a:buChar char="•"/>
            </a:pPr>
            <a:r>
              <a:rPr lang="en-US" b="1" dirty="0" smtClean="0"/>
              <a:t>Skills Module:</a:t>
            </a:r>
            <a:endParaRPr lang="en-US" b="1" dirty="0"/>
          </a:p>
        </p:txBody>
      </p:sp>
      <p:sp>
        <p:nvSpPr>
          <p:cNvPr id="7" name="TextBox 6"/>
          <p:cNvSpPr txBox="1"/>
          <p:nvPr/>
        </p:nvSpPr>
        <p:spPr>
          <a:xfrm>
            <a:off x="381000" y="4413870"/>
            <a:ext cx="8006032" cy="1938992"/>
          </a:xfrm>
          <a:prstGeom prst="rect">
            <a:avLst/>
          </a:prstGeom>
          <a:noFill/>
        </p:spPr>
        <p:txBody>
          <a:bodyPr wrap="square" rtlCol="0">
            <a:spAutoFit/>
          </a:bodyPr>
          <a:lstStyle/>
          <a:p>
            <a:pPr marL="285750" indent="-285750">
              <a:buFont typeface="Arial" pitchFamily="34" charset="0"/>
              <a:buChar char="•"/>
            </a:pPr>
            <a:r>
              <a:rPr lang="en-US" sz="2000" b="1" dirty="0" smtClean="0">
                <a:solidFill>
                  <a:srgbClr val="002060"/>
                </a:solidFill>
              </a:rPr>
              <a:t>Game development</a:t>
            </a:r>
          </a:p>
          <a:p>
            <a:pPr marL="285750" indent="-285750">
              <a:buFont typeface="Arial" pitchFamily="34" charset="0"/>
              <a:buChar char="•"/>
            </a:pPr>
            <a:r>
              <a:rPr lang="en-US" sz="2000" b="1" dirty="0" smtClean="0">
                <a:solidFill>
                  <a:srgbClr val="002060"/>
                </a:solidFill>
              </a:rPr>
              <a:t>Web development</a:t>
            </a:r>
          </a:p>
          <a:p>
            <a:pPr marL="285750" indent="-285750">
              <a:buFont typeface="Arial" pitchFamily="34" charset="0"/>
              <a:buChar char="•"/>
            </a:pPr>
            <a:r>
              <a:rPr lang="en-US" sz="2000" b="1" dirty="0" smtClean="0">
                <a:solidFill>
                  <a:srgbClr val="002060"/>
                </a:solidFill>
              </a:rPr>
              <a:t>Graphic  designing</a:t>
            </a:r>
          </a:p>
          <a:p>
            <a:pPr marL="285750" indent="-285750">
              <a:buFont typeface="Arial" pitchFamily="34" charset="0"/>
              <a:buChar char="•"/>
            </a:pPr>
            <a:r>
              <a:rPr lang="en-US" sz="2000" b="1" dirty="0" smtClean="0">
                <a:solidFill>
                  <a:srgbClr val="002060"/>
                </a:solidFill>
              </a:rPr>
              <a:t>Sketching</a:t>
            </a:r>
          </a:p>
          <a:p>
            <a:pPr marL="285750" indent="-285750">
              <a:buFont typeface="Arial" pitchFamily="34" charset="0"/>
              <a:buChar char="•"/>
            </a:pPr>
            <a:r>
              <a:rPr lang="en-US" sz="2000" b="1" dirty="0" smtClean="0">
                <a:solidFill>
                  <a:srgbClr val="002060"/>
                </a:solidFill>
              </a:rPr>
              <a:t>Digital marketing </a:t>
            </a:r>
          </a:p>
          <a:p>
            <a:pPr marL="285750" indent="-285750">
              <a:buFont typeface="Arial" pitchFamily="34" charset="0"/>
              <a:buChar char="•"/>
            </a:pPr>
            <a:r>
              <a:rPr lang="en-US" sz="2000" b="1" dirty="0" smtClean="0">
                <a:solidFill>
                  <a:srgbClr val="002060"/>
                </a:solidFill>
              </a:rPr>
              <a:t>Video Editing</a:t>
            </a:r>
            <a:endParaRPr lang="en-US" sz="2000" b="1" dirty="0">
              <a:solidFill>
                <a:srgbClr val="002060"/>
              </a:solidFill>
            </a:endParaRPr>
          </a:p>
        </p:txBody>
      </p:sp>
    </p:spTree>
    <p:extLst>
      <p:ext uri="{BB962C8B-B14F-4D97-AF65-F5344CB8AC3E}">
        <p14:creationId xmlns:p14="http://schemas.microsoft.com/office/powerpoint/2010/main" val="1003918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6353820"/>
            <a:ext cx="6324600" cy="369332"/>
          </a:xfrm>
          <a:prstGeom prst="rect">
            <a:avLst/>
          </a:prstGeom>
        </p:spPr>
        <p:txBody>
          <a:bodyPr wrap="square">
            <a:spAutoFit/>
          </a:bodyPr>
          <a:lstStyle/>
          <a:p>
            <a:pPr>
              <a:lnSpc>
                <a:spcPct val="100000"/>
              </a:lnSpc>
            </a:pPr>
            <a:r>
              <a:rPr lang="en-US" dirty="0">
                <a:solidFill>
                  <a:srgbClr val="0000FF"/>
                </a:solidFill>
                <a:latin typeface="Cambria"/>
              </a:rPr>
              <a:t>S. B. Jain Institute of Technology Management and Research</a:t>
            </a:r>
            <a:endParaRPr lang="en-US" dirty="0">
              <a:solidFill>
                <a:srgbClr val="0000FF"/>
              </a:solidFill>
            </a:endParaRPr>
          </a:p>
        </p:txBody>
      </p:sp>
      <p:sp>
        <p:nvSpPr>
          <p:cNvPr id="3" name="Rectangle 2"/>
          <p:cNvSpPr/>
          <p:nvPr/>
        </p:nvSpPr>
        <p:spPr>
          <a:xfrm>
            <a:off x="8458200" y="6319695"/>
            <a:ext cx="441146" cy="369332"/>
          </a:xfrm>
          <a:prstGeom prst="rect">
            <a:avLst/>
          </a:prstGeom>
        </p:spPr>
        <p:txBody>
          <a:bodyPr wrap="none">
            <a:spAutoFit/>
          </a:bodyPr>
          <a:lstStyle/>
          <a:p>
            <a:pPr>
              <a:lnSpc>
                <a:spcPct val="100000"/>
              </a:lnSpc>
            </a:pPr>
            <a:fld id="{66B19D03-C119-44BF-83B7-F67D116CADE2}" type="slidenum">
              <a:rPr lang="en-IN">
                <a:solidFill>
                  <a:srgbClr val="0000FF"/>
                </a:solidFill>
                <a:latin typeface="Cambria"/>
              </a:rPr>
              <a:pPr>
                <a:lnSpc>
                  <a:spcPct val="100000"/>
                </a:lnSpc>
              </a:pPr>
              <a:t>13</a:t>
            </a:fld>
            <a:endParaRPr lang="en-IN" dirty="0">
              <a:solidFill>
                <a:srgbClr val="0000FF"/>
              </a:solidFill>
            </a:endParaRPr>
          </a:p>
        </p:txBody>
      </p:sp>
      <p:sp>
        <p:nvSpPr>
          <p:cNvPr id="4" name="TextBox 3"/>
          <p:cNvSpPr txBox="1"/>
          <p:nvPr/>
        </p:nvSpPr>
        <p:spPr>
          <a:xfrm>
            <a:off x="762000" y="304800"/>
            <a:ext cx="6027234" cy="369332"/>
          </a:xfrm>
          <a:prstGeom prst="rect">
            <a:avLst/>
          </a:prstGeom>
          <a:noFill/>
        </p:spPr>
        <p:txBody>
          <a:bodyPr wrap="square" rtlCol="0">
            <a:spAutoFit/>
          </a:bodyPr>
          <a:lstStyle/>
          <a:p>
            <a:pPr marL="285750" indent="-285750">
              <a:buFont typeface="Arial" pitchFamily="34" charset="0"/>
              <a:buChar char="•"/>
            </a:pPr>
            <a:r>
              <a:rPr lang="en-US" b="1" dirty="0" smtClean="0"/>
              <a:t>User Module:</a:t>
            </a:r>
            <a:endParaRPr lang="en-US" b="1" dirty="0"/>
          </a:p>
        </p:txBody>
      </p:sp>
      <p:pic>
        <p:nvPicPr>
          <p:cNvPr id="5" name="Picture 3" descr="C:\Users\PRANAV PURKAR\OneDrive\Pictures\Screenshots\2021-06-20 (3).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2000" y="762000"/>
            <a:ext cx="7467600" cy="380507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62000" y="4648200"/>
            <a:ext cx="7467600" cy="984885"/>
          </a:xfrm>
          <a:prstGeom prst="rect">
            <a:avLst/>
          </a:prstGeom>
          <a:noFill/>
        </p:spPr>
        <p:txBody>
          <a:bodyPr wrap="square" rtlCol="0">
            <a:spAutoFit/>
          </a:bodyPr>
          <a:lstStyle/>
          <a:p>
            <a:pPr marL="285750" indent="-285750">
              <a:buFont typeface="Arial" pitchFamily="34" charset="0"/>
              <a:buChar char="•"/>
            </a:pPr>
            <a:endParaRPr lang="en-US" b="1" dirty="0" smtClean="0">
              <a:solidFill>
                <a:srgbClr val="002060"/>
              </a:solidFill>
            </a:endParaRPr>
          </a:p>
          <a:p>
            <a:pPr marL="285750" indent="-285750">
              <a:buFont typeface="Arial" pitchFamily="34" charset="0"/>
              <a:buChar char="•"/>
            </a:pPr>
            <a:r>
              <a:rPr lang="en-US" sz="2000" b="1" dirty="0" smtClean="0">
                <a:solidFill>
                  <a:srgbClr val="002060"/>
                </a:solidFill>
              </a:rPr>
              <a:t>User can give  their valuable  feedbacks.</a:t>
            </a:r>
          </a:p>
          <a:p>
            <a:pPr marL="285750" indent="-285750">
              <a:buFont typeface="Arial" pitchFamily="34" charset="0"/>
              <a:buChar char="•"/>
            </a:pPr>
            <a:r>
              <a:rPr lang="en-US" sz="2000" b="1" dirty="0" smtClean="0">
                <a:solidFill>
                  <a:srgbClr val="002060"/>
                </a:solidFill>
              </a:rPr>
              <a:t>It will help us to improve the project more</a:t>
            </a:r>
            <a:endParaRPr lang="en-US" sz="2000" b="1" dirty="0">
              <a:solidFill>
                <a:srgbClr val="002060"/>
              </a:solidFill>
            </a:endParaRPr>
          </a:p>
        </p:txBody>
      </p:sp>
    </p:spTree>
    <p:extLst>
      <p:ext uri="{BB962C8B-B14F-4D97-AF65-F5344CB8AC3E}">
        <p14:creationId xmlns:p14="http://schemas.microsoft.com/office/powerpoint/2010/main" val="6455585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3468" y="6337610"/>
            <a:ext cx="6858000" cy="369332"/>
          </a:xfrm>
          <a:prstGeom prst="rect">
            <a:avLst/>
          </a:prstGeom>
        </p:spPr>
        <p:txBody>
          <a:bodyPr wrap="square">
            <a:spAutoFit/>
          </a:bodyPr>
          <a:lstStyle/>
          <a:p>
            <a:pPr>
              <a:lnSpc>
                <a:spcPct val="100000"/>
              </a:lnSpc>
            </a:pPr>
            <a:r>
              <a:rPr lang="en-US" dirty="0">
                <a:solidFill>
                  <a:srgbClr val="0000FF"/>
                </a:solidFill>
                <a:latin typeface="Cambria"/>
              </a:rPr>
              <a:t>S. B. Jain Institute of Technology Management and Research</a:t>
            </a:r>
            <a:endParaRPr lang="en-US" dirty="0">
              <a:solidFill>
                <a:srgbClr val="0000FF"/>
              </a:solidFill>
            </a:endParaRPr>
          </a:p>
        </p:txBody>
      </p:sp>
      <p:sp>
        <p:nvSpPr>
          <p:cNvPr id="3" name="Rectangle 2"/>
          <p:cNvSpPr/>
          <p:nvPr/>
        </p:nvSpPr>
        <p:spPr>
          <a:xfrm>
            <a:off x="8458200" y="6324600"/>
            <a:ext cx="441146" cy="369332"/>
          </a:xfrm>
          <a:prstGeom prst="rect">
            <a:avLst/>
          </a:prstGeom>
        </p:spPr>
        <p:txBody>
          <a:bodyPr wrap="none">
            <a:spAutoFit/>
          </a:bodyPr>
          <a:lstStyle/>
          <a:p>
            <a:pPr>
              <a:lnSpc>
                <a:spcPct val="100000"/>
              </a:lnSpc>
            </a:pPr>
            <a:fld id="{66B19D03-C119-44BF-83B7-F67D116CADE2}" type="slidenum">
              <a:rPr lang="en-IN">
                <a:solidFill>
                  <a:srgbClr val="0000FF"/>
                </a:solidFill>
                <a:latin typeface="Cambria"/>
              </a:rPr>
              <a:pPr>
                <a:lnSpc>
                  <a:spcPct val="100000"/>
                </a:lnSpc>
              </a:pPr>
              <a:t>14</a:t>
            </a:fld>
            <a:endParaRPr lang="en-IN" dirty="0">
              <a:solidFill>
                <a:srgbClr val="0000FF"/>
              </a:solidFill>
            </a:endParaRPr>
          </a:p>
        </p:txBody>
      </p:sp>
      <p:pic>
        <p:nvPicPr>
          <p:cNvPr id="4" name="Picture 3" descr="C:\Users\PRANAV PURKAR\OneDrive\Pictures\Screenshots\2021-06-20 (4).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3468" y="739491"/>
            <a:ext cx="8485675" cy="40442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243468" y="342281"/>
            <a:ext cx="5395332" cy="369332"/>
          </a:xfrm>
          <a:prstGeom prst="rect">
            <a:avLst/>
          </a:prstGeom>
          <a:noFill/>
        </p:spPr>
        <p:txBody>
          <a:bodyPr wrap="square" rtlCol="0">
            <a:spAutoFit/>
          </a:bodyPr>
          <a:lstStyle/>
          <a:p>
            <a:pPr marL="285750" indent="-285750">
              <a:buFont typeface="Arial" pitchFamily="34" charset="0"/>
              <a:buChar char="•"/>
            </a:pPr>
            <a:r>
              <a:rPr lang="en-US" b="1" dirty="0" smtClean="0"/>
              <a:t>About us module:</a:t>
            </a:r>
            <a:endParaRPr lang="en-US" b="1" dirty="0"/>
          </a:p>
        </p:txBody>
      </p:sp>
      <p:sp>
        <p:nvSpPr>
          <p:cNvPr id="6" name="TextBox 5"/>
          <p:cNvSpPr txBox="1"/>
          <p:nvPr/>
        </p:nvSpPr>
        <p:spPr>
          <a:xfrm>
            <a:off x="381000" y="4876800"/>
            <a:ext cx="8297773" cy="707886"/>
          </a:xfrm>
          <a:prstGeom prst="rect">
            <a:avLst/>
          </a:prstGeom>
          <a:noFill/>
        </p:spPr>
        <p:txBody>
          <a:bodyPr wrap="square" rtlCol="0">
            <a:spAutoFit/>
          </a:bodyPr>
          <a:lstStyle/>
          <a:p>
            <a:pPr marL="285750" indent="-285750">
              <a:buFont typeface="Arial" pitchFamily="34" charset="0"/>
              <a:buChar char="•"/>
            </a:pPr>
            <a:endParaRPr lang="en-US" sz="2000" b="1" dirty="0" smtClean="0">
              <a:solidFill>
                <a:srgbClr val="002060"/>
              </a:solidFill>
            </a:endParaRPr>
          </a:p>
          <a:p>
            <a:pPr marL="285750" indent="-285750">
              <a:buFont typeface="Arial" pitchFamily="34" charset="0"/>
              <a:buChar char="•"/>
            </a:pPr>
            <a:r>
              <a:rPr lang="en-US" sz="2000" b="1" dirty="0" smtClean="0">
                <a:solidFill>
                  <a:srgbClr val="002060"/>
                </a:solidFill>
              </a:rPr>
              <a:t>User can connect with us on social media</a:t>
            </a:r>
            <a:r>
              <a:rPr lang="en-US" dirty="0" smtClean="0">
                <a:solidFill>
                  <a:srgbClr val="002060"/>
                </a:solidFill>
              </a:rPr>
              <a:t>.</a:t>
            </a:r>
            <a:endParaRPr lang="en-US" dirty="0">
              <a:solidFill>
                <a:srgbClr val="002060"/>
              </a:solidFill>
            </a:endParaRPr>
          </a:p>
        </p:txBody>
      </p:sp>
    </p:spTree>
    <p:extLst>
      <p:ext uri="{BB962C8B-B14F-4D97-AF65-F5344CB8AC3E}">
        <p14:creationId xmlns:p14="http://schemas.microsoft.com/office/powerpoint/2010/main" val="25940680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extShape 1"/>
          <p:cNvSpPr txBox="1"/>
          <p:nvPr/>
        </p:nvSpPr>
        <p:spPr>
          <a:xfrm>
            <a:off x="457200" y="274680"/>
            <a:ext cx="8229323" cy="563520"/>
          </a:xfrm>
          <a:prstGeom prst="rect">
            <a:avLst/>
          </a:prstGeom>
        </p:spPr>
        <p:txBody>
          <a:bodyPr anchor="ctr"/>
          <a:lstStyle/>
          <a:p>
            <a:pPr algn="ctr">
              <a:lnSpc>
                <a:spcPct val="100000"/>
              </a:lnSpc>
            </a:pPr>
            <a:r>
              <a:rPr lang="en-US" sz="3200" b="1" dirty="0">
                <a:solidFill>
                  <a:srgbClr val="000000"/>
                </a:solidFill>
                <a:latin typeface="Times New Roman" pitchFamily="18" charset="0"/>
                <a:cs typeface="Times New Roman" pitchFamily="18" charset="0"/>
              </a:rPr>
              <a:t>Advantages &amp; </a:t>
            </a:r>
            <a:r>
              <a:rPr lang="en-US" sz="3200" b="1" dirty="0" smtClean="0">
                <a:solidFill>
                  <a:srgbClr val="000000"/>
                </a:solidFill>
                <a:latin typeface="Times New Roman" pitchFamily="18" charset="0"/>
                <a:cs typeface="Times New Roman" pitchFamily="18" charset="0"/>
              </a:rPr>
              <a:t>Applications</a:t>
            </a:r>
          </a:p>
        </p:txBody>
      </p:sp>
      <p:sp>
        <p:nvSpPr>
          <p:cNvPr id="153" name="TextShape 2"/>
          <p:cNvSpPr txBox="1"/>
          <p:nvPr/>
        </p:nvSpPr>
        <p:spPr>
          <a:xfrm>
            <a:off x="304801" y="838200"/>
            <a:ext cx="8545938" cy="5486400"/>
          </a:xfrm>
          <a:prstGeom prst="rect">
            <a:avLst/>
          </a:prstGeom>
        </p:spPr>
        <p:txBody>
          <a:bodyPr/>
          <a:lstStyle/>
          <a:p>
            <a:r>
              <a:rPr lang="en-US" b="1" dirty="0" smtClean="0">
                <a:solidFill>
                  <a:schemeClr val="tx1">
                    <a:lumMod val="95000"/>
                    <a:lumOff val="5000"/>
                  </a:schemeClr>
                </a:solidFill>
              </a:rPr>
              <a:t>ADVANTAGES:</a:t>
            </a:r>
          </a:p>
          <a:p>
            <a:endParaRPr lang="en-US" b="1" dirty="0" smtClean="0">
              <a:solidFill>
                <a:schemeClr val="tx1">
                  <a:lumMod val="85000"/>
                  <a:lumOff val="15000"/>
                </a:schemeClr>
              </a:solidFill>
            </a:endParaRPr>
          </a:p>
          <a:p>
            <a:pPr marL="285750" indent="-285750">
              <a:buFont typeface="Arial" pitchFamily="34" charset="0"/>
              <a:buChar char="•"/>
            </a:pPr>
            <a:r>
              <a:rPr lang="en-US" b="1" dirty="0" smtClean="0">
                <a:solidFill>
                  <a:schemeClr val="tx1">
                    <a:lumMod val="95000"/>
                    <a:lumOff val="5000"/>
                  </a:schemeClr>
                </a:solidFill>
              </a:rPr>
              <a:t>Flexibility  In  Choosing  The  Skill Set : </a:t>
            </a:r>
            <a:r>
              <a:rPr lang="en-US" dirty="0" smtClean="0">
                <a:solidFill>
                  <a:schemeClr val="tx1">
                    <a:lumMod val="95000"/>
                    <a:lumOff val="5000"/>
                  </a:schemeClr>
                </a:solidFill>
              </a:rPr>
              <a:t>Users  have  the  choice  to  select  the   skillset   in  which  they  are  comfortable   and  confident  to work  in.</a:t>
            </a:r>
          </a:p>
          <a:p>
            <a:pPr marL="285750" indent="-285750">
              <a:buFont typeface="Arial" pitchFamily="34" charset="0"/>
              <a:buChar char="•"/>
            </a:pPr>
            <a:r>
              <a:rPr lang="en-US" b="1" dirty="0"/>
              <a:t>Offer work-life balance. </a:t>
            </a:r>
            <a:r>
              <a:rPr lang="en-US" dirty="0"/>
              <a:t>Freelancers working from home can save this time and instead it spend it on doing additional work to earn more money. Likewise, freelancers can opt to work at their own pace and do only as many projects as they wish. They can complete their tasks anytime during the day or night. In many big cities, commuting from home to office takes up a lot of time</a:t>
            </a:r>
            <a:r>
              <a:rPr lang="en-US" dirty="0" smtClean="0"/>
              <a:t>.</a:t>
            </a:r>
            <a:endParaRPr lang="en-US" dirty="0" smtClean="0">
              <a:solidFill>
                <a:schemeClr val="tx1">
                  <a:lumMod val="85000"/>
                  <a:lumOff val="15000"/>
                </a:schemeClr>
              </a:solidFill>
            </a:endParaRPr>
          </a:p>
          <a:p>
            <a:pPr marL="285750" indent="-285750">
              <a:buFont typeface="Arial" pitchFamily="34" charset="0"/>
              <a:buChar char="•"/>
            </a:pPr>
            <a:r>
              <a:rPr lang="en-US" b="1" dirty="0" smtClean="0">
                <a:solidFill>
                  <a:schemeClr val="tx1">
                    <a:lumMod val="95000"/>
                    <a:lumOff val="5000"/>
                  </a:schemeClr>
                </a:solidFill>
              </a:rPr>
              <a:t>No – Investment :  </a:t>
            </a:r>
            <a:r>
              <a:rPr lang="en-US" dirty="0" smtClean="0">
                <a:solidFill>
                  <a:schemeClr val="tx1">
                    <a:lumMod val="95000"/>
                    <a:lumOff val="5000"/>
                  </a:schemeClr>
                </a:solidFill>
              </a:rPr>
              <a:t>The  biggest  advantage  of  this  project  is  that  it  just  gives  and not  takes  anything  from  the  users  other  than  their  time.</a:t>
            </a:r>
          </a:p>
          <a:p>
            <a:pPr marL="285750" indent="-285750">
              <a:buFont typeface="Arial" pitchFamily="34" charset="0"/>
              <a:buChar char="•"/>
            </a:pPr>
            <a:endParaRPr lang="en-US" b="1" dirty="0" smtClean="0">
              <a:solidFill>
                <a:schemeClr val="tx1">
                  <a:lumMod val="85000"/>
                  <a:lumOff val="15000"/>
                </a:schemeClr>
              </a:solidFill>
            </a:endParaRPr>
          </a:p>
          <a:p>
            <a:pPr marL="285750" indent="-285750">
              <a:buFont typeface="Arial" pitchFamily="34" charset="0"/>
              <a:buChar char="•"/>
            </a:pPr>
            <a:endParaRPr lang="en-US" b="1" dirty="0" smtClean="0">
              <a:solidFill>
                <a:schemeClr val="tx1">
                  <a:lumMod val="85000"/>
                  <a:lumOff val="15000"/>
                </a:schemeClr>
              </a:solidFill>
            </a:endParaRPr>
          </a:p>
          <a:p>
            <a:r>
              <a:rPr lang="en-US" b="1" dirty="0" smtClean="0"/>
              <a:t>APPLICATIONS:</a:t>
            </a:r>
          </a:p>
          <a:p>
            <a:pPr marL="285750" indent="-285750">
              <a:buFont typeface="Arial" pitchFamily="34" charset="0"/>
              <a:buChar char="•"/>
            </a:pPr>
            <a:r>
              <a:rPr lang="en-US" b="1" dirty="0" smtClean="0">
                <a:solidFill>
                  <a:srgbClr val="002060"/>
                </a:solidFill>
              </a:rPr>
              <a:t>Anyone  from   across  the  globe can use it .</a:t>
            </a:r>
          </a:p>
          <a:p>
            <a:pPr marL="285750" indent="-285750">
              <a:buFont typeface="Arial" pitchFamily="34" charset="0"/>
              <a:buChar char="•"/>
            </a:pPr>
            <a:r>
              <a:rPr lang="en-US" b="1" dirty="0">
                <a:solidFill>
                  <a:srgbClr val="002060"/>
                </a:solidFill>
              </a:rPr>
              <a:t>U</a:t>
            </a:r>
            <a:r>
              <a:rPr lang="en-US" b="1" dirty="0" smtClean="0">
                <a:solidFill>
                  <a:srgbClr val="002060"/>
                </a:solidFill>
              </a:rPr>
              <a:t>sed  as  a  source  of  income.</a:t>
            </a:r>
          </a:p>
          <a:p>
            <a:pPr marL="285750" indent="-285750">
              <a:buFont typeface="Arial" pitchFamily="34" charset="0"/>
              <a:buChar char="•"/>
            </a:pPr>
            <a:endParaRPr dirty="0"/>
          </a:p>
        </p:txBody>
      </p:sp>
      <p:sp>
        <p:nvSpPr>
          <p:cNvPr id="154"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a:t>
            </a:r>
            <a:r>
              <a:rPr lang="en-IN" dirty="0" smtClean="0">
                <a:solidFill>
                  <a:srgbClr val="0000FF"/>
                </a:solidFill>
                <a:latin typeface="Cambria"/>
              </a:rPr>
              <a:t>Research</a:t>
            </a:r>
            <a:endParaRPr dirty="0">
              <a:solidFill>
                <a:srgbClr val="0000FF"/>
              </a:solidFill>
            </a:endParaRPr>
          </a:p>
        </p:txBody>
      </p:sp>
      <p:sp>
        <p:nvSpPr>
          <p:cNvPr id="155" name="TextShape 4"/>
          <p:cNvSpPr txBox="1"/>
          <p:nvPr/>
        </p:nvSpPr>
        <p:spPr>
          <a:xfrm>
            <a:off x="8264769" y="6172200"/>
            <a:ext cx="585969" cy="685440"/>
          </a:xfrm>
          <a:prstGeom prst="rect">
            <a:avLst/>
          </a:prstGeom>
        </p:spPr>
        <p:txBody>
          <a:bodyPr anchor="ctr"/>
          <a:lstStyle/>
          <a:p>
            <a:pPr>
              <a:lnSpc>
                <a:spcPct val="100000"/>
              </a:lnSpc>
            </a:pPr>
            <a:fld id="{D3518213-5C68-4944-8677-D2500BF033B6}" type="slidenum">
              <a:rPr lang="en-IN">
                <a:solidFill>
                  <a:srgbClr val="0000FF"/>
                </a:solidFill>
                <a:latin typeface="Cambria"/>
              </a:rPr>
              <a:pPr>
                <a:lnSpc>
                  <a:spcPct val="100000"/>
                </a:lnSpc>
              </a:pPr>
              <a:t>15</a:t>
            </a:fld>
            <a:endParaRPr>
              <a:solidFill>
                <a:srgbClr val="0000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37478" y="6324600"/>
            <a:ext cx="7010400" cy="369332"/>
          </a:xfrm>
          <a:prstGeom prst="rect">
            <a:avLst/>
          </a:prstGeom>
        </p:spPr>
        <p:txBody>
          <a:bodyPr wrap="square">
            <a:spAutoFit/>
          </a:bodyPr>
          <a:lstStyle/>
          <a:p>
            <a:pPr>
              <a:lnSpc>
                <a:spcPct val="100000"/>
              </a:lnSpc>
            </a:pPr>
            <a:r>
              <a:rPr lang="en-US" dirty="0">
                <a:solidFill>
                  <a:srgbClr val="0000FF"/>
                </a:solidFill>
                <a:latin typeface="Cambria"/>
              </a:rPr>
              <a:t>S. B. Jain Institute of Technology Management and Research</a:t>
            </a:r>
            <a:endParaRPr lang="en-US" dirty="0">
              <a:solidFill>
                <a:srgbClr val="0000FF"/>
              </a:solidFill>
            </a:endParaRPr>
          </a:p>
        </p:txBody>
      </p:sp>
      <p:sp>
        <p:nvSpPr>
          <p:cNvPr id="3" name="Rectangle 2"/>
          <p:cNvSpPr/>
          <p:nvPr/>
        </p:nvSpPr>
        <p:spPr>
          <a:xfrm>
            <a:off x="8458200" y="6324600"/>
            <a:ext cx="441146" cy="369332"/>
          </a:xfrm>
          <a:prstGeom prst="rect">
            <a:avLst/>
          </a:prstGeom>
        </p:spPr>
        <p:txBody>
          <a:bodyPr wrap="none">
            <a:spAutoFit/>
          </a:bodyPr>
          <a:lstStyle/>
          <a:p>
            <a:fld id="{D3518213-5C68-4944-8677-D2500BF033B6}" type="slidenum">
              <a:rPr lang="en-IN">
                <a:solidFill>
                  <a:srgbClr val="0000FF"/>
                </a:solidFill>
                <a:latin typeface="Cambria"/>
              </a:rPr>
              <a:pPr/>
              <a:t>16</a:t>
            </a:fld>
            <a:endParaRPr lang="en-US" dirty="0"/>
          </a:p>
        </p:txBody>
      </p:sp>
      <p:sp>
        <p:nvSpPr>
          <p:cNvPr id="4" name="TextBox 3"/>
          <p:cNvSpPr txBox="1"/>
          <p:nvPr/>
        </p:nvSpPr>
        <p:spPr>
          <a:xfrm>
            <a:off x="2590800" y="304800"/>
            <a:ext cx="3962400" cy="584775"/>
          </a:xfrm>
          <a:prstGeom prst="rect">
            <a:avLst/>
          </a:prstGeom>
          <a:noFill/>
        </p:spPr>
        <p:txBody>
          <a:bodyPr wrap="square" rtlCol="0">
            <a:spAutoFit/>
          </a:bodyPr>
          <a:lstStyle/>
          <a:p>
            <a:r>
              <a:rPr lang="en-US" sz="3200" b="1" dirty="0" smtClean="0"/>
              <a:t>FUTURE  SCOPE</a:t>
            </a:r>
            <a:endParaRPr lang="en-US" sz="3200" b="1" dirty="0"/>
          </a:p>
        </p:txBody>
      </p:sp>
      <p:sp>
        <p:nvSpPr>
          <p:cNvPr id="5" name="TextBox 4"/>
          <p:cNvSpPr txBox="1"/>
          <p:nvPr/>
        </p:nvSpPr>
        <p:spPr>
          <a:xfrm>
            <a:off x="381000" y="990600"/>
            <a:ext cx="8297773" cy="1600438"/>
          </a:xfrm>
          <a:prstGeom prst="rect">
            <a:avLst/>
          </a:prstGeom>
          <a:noFill/>
        </p:spPr>
        <p:txBody>
          <a:bodyPr wrap="square" rtlCol="0">
            <a:spAutoFit/>
          </a:bodyPr>
          <a:lstStyle/>
          <a:p>
            <a:r>
              <a:rPr lang="en-US" b="1" dirty="0" smtClean="0"/>
              <a:t>FUTURE  SCOPE  :               </a:t>
            </a:r>
          </a:p>
          <a:p>
            <a:pPr algn="just"/>
            <a:r>
              <a:rPr lang="en-US" sz="2000" dirty="0" smtClean="0"/>
              <a:t>                          In  future ,  more  skills  can  be  added  to  this   project   so that    more  peoples  will get benefitted  from it. And  there  will  be  a  great  opportunity for  the  existing   and   upcoming   firms   to  hire  well  skilled   employees  for  there companies.</a:t>
            </a:r>
            <a:endParaRPr lang="en-US" sz="2000" dirty="0"/>
          </a:p>
        </p:txBody>
      </p:sp>
    </p:spTree>
    <p:extLst>
      <p:ext uri="{BB962C8B-B14F-4D97-AF65-F5344CB8AC3E}">
        <p14:creationId xmlns:p14="http://schemas.microsoft.com/office/powerpoint/2010/main" val="35755022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37478" y="6324600"/>
            <a:ext cx="7010400" cy="369332"/>
          </a:xfrm>
          <a:prstGeom prst="rect">
            <a:avLst/>
          </a:prstGeom>
        </p:spPr>
        <p:txBody>
          <a:bodyPr wrap="square">
            <a:spAutoFit/>
          </a:bodyPr>
          <a:lstStyle/>
          <a:p>
            <a:pPr>
              <a:lnSpc>
                <a:spcPct val="100000"/>
              </a:lnSpc>
            </a:pPr>
            <a:r>
              <a:rPr lang="en-US" dirty="0">
                <a:solidFill>
                  <a:srgbClr val="0000FF"/>
                </a:solidFill>
                <a:latin typeface="Cambria"/>
              </a:rPr>
              <a:t>S. B. Jain Institute of Technology Management and Research</a:t>
            </a:r>
            <a:endParaRPr lang="en-US" dirty="0">
              <a:solidFill>
                <a:srgbClr val="0000FF"/>
              </a:solidFill>
            </a:endParaRPr>
          </a:p>
        </p:txBody>
      </p:sp>
      <p:sp>
        <p:nvSpPr>
          <p:cNvPr id="3" name="Rectangle 2"/>
          <p:cNvSpPr/>
          <p:nvPr/>
        </p:nvSpPr>
        <p:spPr>
          <a:xfrm>
            <a:off x="8534400" y="6324600"/>
            <a:ext cx="441146" cy="369332"/>
          </a:xfrm>
          <a:prstGeom prst="rect">
            <a:avLst/>
          </a:prstGeom>
        </p:spPr>
        <p:txBody>
          <a:bodyPr wrap="none">
            <a:spAutoFit/>
          </a:bodyPr>
          <a:lstStyle/>
          <a:p>
            <a:pPr>
              <a:lnSpc>
                <a:spcPct val="100000"/>
              </a:lnSpc>
            </a:pPr>
            <a:fld id="{D3518213-5C68-4944-8677-D2500BF033B6}" type="slidenum">
              <a:rPr lang="en-IN">
                <a:solidFill>
                  <a:srgbClr val="0000FF"/>
                </a:solidFill>
                <a:latin typeface="Cambria"/>
              </a:rPr>
              <a:pPr>
                <a:lnSpc>
                  <a:spcPct val="100000"/>
                </a:lnSpc>
              </a:pPr>
              <a:t>17</a:t>
            </a:fld>
            <a:endParaRPr lang="en-IN" dirty="0">
              <a:solidFill>
                <a:srgbClr val="0000FF"/>
              </a:solidFill>
            </a:endParaRPr>
          </a:p>
        </p:txBody>
      </p:sp>
      <p:sp>
        <p:nvSpPr>
          <p:cNvPr id="4" name="TextBox 3"/>
          <p:cNvSpPr txBox="1"/>
          <p:nvPr/>
        </p:nvSpPr>
        <p:spPr>
          <a:xfrm>
            <a:off x="3048000" y="228600"/>
            <a:ext cx="3276600" cy="584775"/>
          </a:xfrm>
          <a:prstGeom prst="rect">
            <a:avLst/>
          </a:prstGeom>
          <a:noFill/>
        </p:spPr>
        <p:txBody>
          <a:bodyPr wrap="square" rtlCol="0">
            <a:spAutoFit/>
          </a:bodyPr>
          <a:lstStyle/>
          <a:p>
            <a:r>
              <a:rPr lang="en-US" sz="3200" b="1" dirty="0" smtClean="0"/>
              <a:t>CONCLUSION</a:t>
            </a:r>
            <a:endParaRPr lang="en-US" sz="3200" b="1" dirty="0"/>
          </a:p>
        </p:txBody>
      </p:sp>
      <p:sp>
        <p:nvSpPr>
          <p:cNvPr id="5" name="TextBox 4"/>
          <p:cNvSpPr txBox="1"/>
          <p:nvPr/>
        </p:nvSpPr>
        <p:spPr>
          <a:xfrm>
            <a:off x="381000" y="1066800"/>
            <a:ext cx="8229600" cy="3785652"/>
          </a:xfrm>
          <a:prstGeom prst="rect">
            <a:avLst/>
          </a:prstGeom>
          <a:noFill/>
        </p:spPr>
        <p:txBody>
          <a:bodyPr wrap="square" rtlCol="0">
            <a:spAutoFit/>
          </a:bodyPr>
          <a:lstStyle/>
          <a:p>
            <a:pPr algn="just"/>
            <a:r>
              <a:rPr lang="en-US" sz="2000" dirty="0" smtClean="0"/>
              <a:t>I have  entirely  completed  my project , and  my  project   is  designed  to  give  a  source  of  income  to  those  who  have  skills   and  those  who  unfortunately  lost   their  jobs  due  to  this  pandemic  situation  . In  this  project  users  can  sign  up  with  just  one click  and can  explore  whichever  skill  they   are  comfortable  in . When they  explore  some  skills then  a  </a:t>
            </a:r>
            <a:r>
              <a:rPr lang="en-US" sz="2000" b="1" dirty="0" smtClean="0"/>
              <a:t>page  displaying  </a:t>
            </a:r>
            <a:r>
              <a:rPr lang="en-US" sz="2000" dirty="0" smtClean="0"/>
              <a:t>all the  work  related  to their  skill  will  show off  , from  there  they can select according  to  their  interest. And  similarly  they can work on their other  skills </a:t>
            </a:r>
            <a:r>
              <a:rPr lang="en-US" sz="2000" b="1" dirty="0" smtClean="0"/>
              <a:t>(as there are more options) </a:t>
            </a:r>
            <a:r>
              <a:rPr lang="en-US" sz="2000" dirty="0" smtClean="0"/>
              <a:t>and  in  future  more  options  can  be  added.</a:t>
            </a:r>
          </a:p>
          <a:p>
            <a:pPr algn="just"/>
            <a:r>
              <a:rPr lang="en-US" sz="2000" dirty="0" smtClean="0"/>
              <a:t>During the development of this project I understood  the importance of individual  work  while  project  development and management .</a:t>
            </a:r>
          </a:p>
          <a:p>
            <a:endParaRPr lang="en-US" sz="2000" dirty="0"/>
          </a:p>
        </p:txBody>
      </p:sp>
    </p:spTree>
    <p:extLst>
      <p:ext uri="{BB962C8B-B14F-4D97-AF65-F5344CB8AC3E}">
        <p14:creationId xmlns:p14="http://schemas.microsoft.com/office/powerpoint/2010/main" val="24638557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Shape 1"/>
          <p:cNvSpPr txBox="1"/>
          <p:nvPr/>
        </p:nvSpPr>
        <p:spPr>
          <a:xfrm>
            <a:off x="457200" y="274680"/>
            <a:ext cx="8229323" cy="487320"/>
          </a:xfrm>
          <a:prstGeom prst="rect">
            <a:avLst/>
          </a:prstGeom>
        </p:spPr>
        <p:txBody>
          <a:bodyPr anchor="ctr"/>
          <a:lstStyle/>
          <a:p>
            <a:pPr algn="ctr">
              <a:lnSpc>
                <a:spcPct val="100000"/>
              </a:lnSpc>
            </a:pPr>
            <a:r>
              <a:rPr lang="en-US" sz="3200" b="1" dirty="0">
                <a:solidFill>
                  <a:srgbClr val="000000"/>
                </a:solidFill>
                <a:latin typeface="Times New Roman" pitchFamily="18" charset="0"/>
                <a:cs typeface="Times New Roman" pitchFamily="18" charset="0"/>
              </a:rPr>
              <a:t>References</a:t>
            </a:r>
            <a:endParaRPr sz="3200">
              <a:latin typeface="Times New Roman" pitchFamily="18" charset="0"/>
              <a:cs typeface="Times New Roman" pitchFamily="18" charset="0"/>
            </a:endParaRPr>
          </a:p>
        </p:txBody>
      </p:sp>
      <p:sp>
        <p:nvSpPr>
          <p:cNvPr id="161" name="TextShape 2"/>
          <p:cNvSpPr txBox="1"/>
          <p:nvPr/>
        </p:nvSpPr>
        <p:spPr>
          <a:xfrm>
            <a:off x="457200" y="990600"/>
            <a:ext cx="8229323" cy="4525560"/>
          </a:xfrm>
          <a:prstGeom prst="rect">
            <a:avLst/>
          </a:prstGeom>
        </p:spPr>
        <p:txBody>
          <a:bodyPr/>
          <a:lstStyle/>
          <a:p>
            <a:pPr>
              <a:lnSpc>
                <a:spcPct val="100000"/>
              </a:lnSpc>
            </a:pPr>
            <a:endParaRPr sz="2000" dirty="0"/>
          </a:p>
          <a:p>
            <a:pPr>
              <a:lnSpc>
                <a:spcPct val="100000"/>
              </a:lnSpc>
            </a:pPr>
            <a:endParaRPr dirty="0"/>
          </a:p>
          <a:p>
            <a:pPr>
              <a:lnSpc>
                <a:spcPct val="100000"/>
              </a:lnSpc>
              <a:buFont typeface="Arial"/>
              <a:buChar char="•"/>
            </a:pPr>
            <a:r>
              <a:rPr lang="en-US" sz="3200" b="1" dirty="0" smtClean="0">
                <a:solidFill>
                  <a:srgbClr val="000000"/>
                </a:solidFill>
                <a:latin typeface="Cambria"/>
              </a:rPr>
              <a:t>Websites</a:t>
            </a:r>
            <a:r>
              <a:rPr lang="en-US" sz="3200" b="1" dirty="0">
                <a:solidFill>
                  <a:srgbClr val="000000"/>
                </a:solidFill>
                <a:latin typeface="Cambria"/>
              </a:rPr>
              <a:t>:</a:t>
            </a:r>
            <a:endParaRPr dirty="0"/>
          </a:p>
          <a:p>
            <a:pPr>
              <a:lnSpc>
                <a:spcPct val="100000"/>
              </a:lnSpc>
              <a:buFont typeface="Arial"/>
              <a:buChar char="•"/>
            </a:pPr>
            <a:r>
              <a:rPr lang="en-US" sz="2000" u="sng" dirty="0" smtClean="0">
                <a:solidFill>
                  <a:srgbClr val="0000FF"/>
                </a:solidFill>
                <a:latin typeface="Cambria"/>
                <a:hlinkClick r:id="rId2"/>
              </a:rPr>
              <a:t>www.w3schools.com</a:t>
            </a:r>
            <a:endParaRPr lang="en-US" sz="2000" u="sng" dirty="0" smtClean="0">
              <a:solidFill>
                <a:srgbClr val="0000FF"/>
              </a:solidFill>
              <a:latin typeface="Cambria"/>
            </a:endParaRPr>
          </a:p>
          <a:p>
            <a:pPr>
              <a:lnSpc>
                <a:spcPct val="100000"/>
              </a:lnSpc>
              <a:buFont typeface="Arial"/>
              <a:buChar char="•"/>
            </a:pPr>
            <a:r>
              <a:rPr lang="en-US" sz="2000" u="sng" dirty="0" smtClean="0">
                <a:solidFill>
                  <a:srgbClr val="0000FF"/>
                </a:solidFill>
                <a:latin typeface="Cambria"/>
                <a:hlinkClick r:id="rId3"/>
              </a:rPr>
              <a:t>www.youtube.com</a:t>
            </a:r>
            <a:endParaRPr lang="en-US" sz="2000" u="sng" dirty="0" smtClean="0">
              <a:solidFill>
                <a:srgbClr val="0000FF"/>
              </a:solidFill>
              <a:latin typeface="Cambria"/>
            </a:endParaRPr>
          </a:p>
          <a:p>
            <a:pPr>
              <a:lnSpc>
                <a:spcPct val="100000"/>
              </a:lnSpc>
              <a:buFont typeface="Arial"/>
              <a:buChar char="•"/>
            </a:pPr>
            <a:r>
              <a:rPr lang="en-US" sz="2000" u="sng" dirty="0" smtClean="0">
                <a:solidFill>
                  <a:srgbClr val="0000FF"/>
                </a:solidFill>
                <a:latin typeface="Cambria"/>
                <a:hlinkClick r:id="rId4"/>
              </a:rPr>
              <a:t>www.fiverr.com</a:t>
            </a:r>
            <a:endParaRPr lang="en-US" sz="2000" u="sng" dirty="0" smtClean="0">
              <a:solidFill>
                <a:srgbClr val="0000FF"/>
              </a:solidFill>
              <a:latin typeface="Cambria"/>
            </a:endParaRPr>
          </a:p>
          <a:p>
            <a:pPr>
              <a:lnSpc>
                <a:spcPct val="100000"/>
              </a:lnSpc>
              <a:buFont typeface="Arial"/>
              <a:buChar char="•"/>
            </a:pPr>
            <a:r>
              <a:rPr lang="en-US" sz="2000" u="sng" dirty="0" smtClean="0">
                <a:solidFill>
                  <a:srgbClr val="0000FF"/>
                </a:solidFill>
                <a:latin typeface="Cambria"/>
              </a:rPr>
              <a:t>www.unsplash.com</a:t>
            </a:r>
          </a:p>
          <a:p>
            <a:pPr>
              <a:lnSpc>
                <a:spcPct val="100000"/>
              </a:lnSpc>
            </a:pPr>
            <a:endParaRPr sz="2000" dirty="0"/>
          </a:p>
        </p:txBody>
      </p:sp>
      <p:sp>
        <p:nvSpPr>
          <p:cNvPr id="162"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a:t>
            </a:r>
            <a:r>
              <a:rPr lang="en-IN" dirty="0" smtClean="0">
                <a:solidFill>
                  <a:srgbClr val="0000FF"/>
                </a:solidFill>
                <a:latin typeface="Cambria"/>
              </a:rPr>
              <a:t>Research</a:t>
            </a:r>
            <a:endParaRPr dirty="0">
              <a:solidFill>
                <a:srgbClr val="0000FF"/>
              </a:solidFill>
            </a:endParaRPr>
          </a:p>
        </p:txBody>
      </p:sp>
      <p:sp>
        <p:nvSpPr>
          <p:cNvPr id="163" name="TextShape 4"/>
          <p:cNvSpPr txBox="1"/>
          <p:nvPr/>
        </p:nvSpPr>
        <p:spPr>
          <a:xfrm>
            <a:off x="8264769" y="6172200"/>
            <a:ext cx="585969" cy="685440"/>
          </a:xfrm>
          <a:prstGeom prst="rect">
            <a:avLst/>
          </a:prstGeom>
        </p:spPr>
        <p:txBody>
          <a:bodyPr anchor="ctr"/>
          <a:lstStyle/>
          <a:p>
            <a:pPr>
              <a:lnSpc>
                <a:spcPct val="100000"/>
              </a:lnSpc>
            </a:pPr>
            <a:fld id="{6B3B2609-D781-49FA-ACF3-213527B908E8}" type="slidenum">
              <a:rPr lang="en-IN">
                <a:solidFill>
                  <a:srgbClr val="0000FF"/>
                </a:solidFill>
                <a:latin typeface="Cambria"/>
              </a:rPr>
              <a:pPr>
                <a:lnSpc>
                  <a:spcPct val="100000"/>
                </a:lnSpc>
              </a:pPr>
              <a:t>18</a:t>
            </a:fld>
            <a:endParaRPr dirty="0">
              <a:solidFill>
                <a:srgbClr val="0000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699667" y="2590800"/>
            <a:ext cx="7626462" cy="1316520"/>
          </a:xfrm>
          <a:prstGeom prst="rect">
            <a:avLst/>
          </a:prstGeom>
          <a:noFill/>
          <a:ln>
            <a:noFill/>
          </a:ln>
        </p:spPr>
        <p:txBody>
          <a:bodyPr lIns="90000" tIns="45000" rIns="90000" bIns="45000"/>
          <a:lstStyle/>
          <a:p>
            <a:pPr>
              <a:lnSpc>
                <a:spcPct val="100000"/>
              </a:lnSpc>
            </a:pPr>
            <a:r>
              <a:rPr lang="en-IN" sz="2800" dirty="0">
                <a:solidFill>
                  <a:srgbClr val="0000FF"/>
                </a:solidFill>
                <a:latin typeface="Arial"/>
              </a:rPr>
              <a:t>                     </a:t>
            </a:r>
            <a:r>
              <a:rPr lang="en-IN" sz="4800" b="1" dirty="0" smtClean="0">
                <a:solidFill>
                  <a:schemeClr val="accent4">
                    <a:lumMod val="75000"/>
                  </a:schemeClr>
                </a:solidFill>
                <a:latin typeface="Arial"/>
              </a:rPr>
              <a:t>Thank </a:t>
            </a:r>
            <a:r>
              <a:rPr lang="en-IN" sz="4800" b="1" dirty="0">
                <a:solidFill>
                  <a:schemeClr val="accent4">
                    <a:lumMod val="75000"/>
                  </a:schemeClr>
                </a:solidFill>
                <a:latin typeface="Arial"/>
              </a:rPr>
              <a:t>You</a:t>
            </a:r>
            <a:endParaRPr dirty="0">
              <a:solidFill>
                <a:schemeClr val="accent4">
                  <a:lumMod val="75000"/>
                </a:schemeClr>
              </a:solidFill>
            </a:endParaRPr>
          </a:p>
          <a:p>
            <a:pPr>
              <a:lnSpc>
                <a:spcPct val="100000"/>
              </a:lnSpc>
            </a:pPr>
            <a:r>
              <a:rPr lang="en-IN" sz="4800" dirty="0">
                <a:solidFill>
                  <a:srgbClr val="0000FF"/>
                </a:solidFill>
                <a:latin typeface="Arial"/>
              </a:rPr>
              <a:t> </a:t>
            </a:r>
            <a:endParaRPr dirty="0"/>
          </a:p>
        </p:txBody>
      </p:sp>
      <p:sp>
        <p:nvSpPr>
          <p:cNvPr id="3"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a:t>
            </a:r>
            <a:r>
              <a:rPr lang="en-IN" dirty="0" smtClean="0">
                <a:solidFill>
                  <a:srgbClr val="0000FF"/>
                </a:solidFill>
                <a:latin typeface="Cambria"/>
              </a:rPr>
              <a:t>Research</a:t>
            </a:r>
            <a:endParaRPr dirty="0">
              <a:solidFill>
                <a:srgbClr val="0000FF"/>
              </a:solidFill>
            </a:endParaRPr>
          </a:p>
        </p:txBody>
      </p:sp>
      <p:sp>
        <p:nvSpPr>
          <p:cNvPr id="2" name="Rectangle 1"/>
          <p:cNvSpPr/>
          <p:nvPr/>
        </p:nvSpPr>
        <p:spPr>
          <a:xfrm>
            <a:off x="8458200" y="6330254"/>
            <a:ext cx="441146" cy="369332"/>
          </a:xfrm>
          <a:prstGeom prst="rect">
            <a:avLst/>
          </a:prstGeom>
        </p:spPr>
        <p:txBody>
          <a:bodyPr wrap="none">
            <a:spAutoFit/>
          </a:bodyPr>
          <a:lstStyle/>
          <a:p>
            <a:fld id="{6B3B2609-D781-49FA-ACF3-213527B908E8}" type="slidenum">
              <a:rPr lang="en-IN">
                <a:solidFill>
                  <a:srgbClr val="0000FF"/>
                </a:solidFill>
                <a:latin typeface="Cambria"/>
              </a:rPr>
              <a:pPr/>
              <a:t>19</a:t>
            </a:fld>
            <a:endParaRPr lang="en-US"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extShape 1"/>
          <p:cNvSpPr txBox="1"/>
          <p:nvPr/>
        </p:nvSpPr>
        <p:spPr>
          <a:xfrm>
            <a:off x="3048000" y="-44605"/>
            <a:ext cx="8229323" cy="792120"/>
          </a:xfrm>
          <a:prstGeom prst="rect">
            <a:avLst/>
          </a:prstGeom>
        </p:spPr>
        <p:txBody>
          <a:bodyPr anchor="ctr"/>
          <a:lstStyle/>
          <a:p>
            <a:pPr>
              <a:lnSpc>
                <a:spcPct val="100000"/>
              </a:lnSpc>
            </a:pPr>
            <a:r>
              <a:rPr lang="en-US" sz="3600" b="1" dirty="0">
                <a:solidFill>
                  <a:srgbClr val="000000"/>
                </a:solidFill>
                <a:latin typeface="Calibri"/>
              </a:rPr>
              <a:t>Contents</a:t>
            </a:r>
            <a:endParaRPr sz="3600" dirty="0"/>
          </a:p>
        </p:txBody>
      </p:sp>
      <p:sp>
        <p:nvSpPr>
          <p:cNvPr id="126" name="TextShape 3"/>
          <p:cNvSpPr txBox="1"/>
          <p:nvPr/>
        </p:nvSpPr>
        <p:spPr>
          <a:xfrm>
            <a:off x="152400" y="6324960"/>
            <a:ext cx="6681877" cy="533040"/>
          </a:xfrm>
          <a:prstGeom prst="rect">
            <a:avLst/>
          </a:prstGeom>
        </p:spPr>
        <p:txBody>
          <a:bodyPr anchor="ctr"/>
          <a:lstStyle/>
          <a:p>
            <a:pPr>
              <a:lnSpc>
                <a:spcPct val="100000"/>
              </a:lnSpc>
            </a:pPr>
            <a:r>
              <a:rPr lang="en-IN" dirty="0">
                <a:solidFill>
                  <a:srgbClr val="0000FF"/>
                </a:solidFill>
                <a:latin typeface="Cambria"/>
              </a:rPr>
              <a:t>S. B. Jain Institute of Technology Management and </a:t>
            </a:r>
            <a:r>
              <a:rPr lang="en-IN" dirty="0" smtClean="0">
                <a:solidFill>
                  <a:srgbClr val="0000FF"/>
                </a:solidFill>
                <a:latin typeface="Cambria"/>
              </a:rPr>
              <a:t>Research</a:t>
            </a:r>
            <a:endParaRPr dirty="0">
              <a:solidFill>
                <a:srgbClr val="0000FF"/>
              </a:solidFill>
            </a:endParaRPr>
          </a:p>
        </p:txBody>
      </p:sp>
      <p:sp>
        <p:nvSpPr>
          <p:cNvPr id="127" name="TextShape 4"/>
          <p:cNvSpPr txBox="1"/>
          <p:nvPr/>
        </p:nvSpPr>
        <p:spPr>
          <a:xfrm>
            <a:off x="8264769" y="6172200"/>
            <a:ext cx="585969" cy="685440"/>
          </a:xfrm>
          <a:prstGeom prst="rect">
            <a:avLst/>
          </a:prstGeom>
        </p:spPr>
        <p:txBody>
          <a:bodyPr anchor="ctr"/>
          <a:lstStyle/>
          <a:p>
            <a:pPr>
              <a:lnSpc>
                <a:spcPct val="100000"/>
              </a:lnSpc>
            </a:pPr>
            <a:fld id="{875A0353-135C-4D32-B10F-6068708FD2CD}" type="slidenum">
              <a:rPr lang="en-IN">
                <a:solidFill>
                  <a:srgbClr val="0000FF"/>
                </a:solidFill>
                <a:latin typeface="Cambria"/>
              </a:rPr>
              <a:pPr>
                <a:lnSpc>
                  <a:spcPct val="100000"/>
                </a:lnSpc>
              </a:pPr>
              <a:t>2</a:t>
            </a:fld>
            <a:endParaRPr dirty="0">
              <a:solidFill>
                <a:srgbClr val="0000FF"/>
              </a:solidFill>
            </a:endParaRPr>
          </a:p>
        </p:txBody>
      </p:sp>
      <p:sp>
        <p:nvSpPr>
          <p:cNvPr id="6" name="Rectangle 5"/>
          <p:cNvSpPr/>
          <p:nvPr/>
        </p:nvSpPr>
        <p:spPr>
          <a:xfrm>
            <a:off x="339581" y="405171"/>
            <a:ext cx="4572000" cy="6186309"/>
          </a:xfrm>
          <a:prstGeom prst="rect">
            <a:avLst/>
          </a:prstGeom>
        </p:spPr>
        <p:txBody>
          <a:bodyPr>
            <a:spAutoFit/>
          </a:bodyPr>
          <a:lstStyle/>
          <a:p>
            <a:pPr>
              <a:lnSpc>
                <a:spcPct val="150000"/>
              </a:lnSpc>
              <a:buFont typeface="Arial"/>
              <a:buChar char="•"/>
            </a:pPr>
            <a:r>
              <a:rPr lang="en-US" sz="2400" dirty="0" smtClean="0">
                <a:solidFill>
                  <a:srgbClr val="002060"/>
                </a:solidFill>
                <a:latin typeface="Times New Roman" pitchFamily="18" charset="0"/>
                <a:ea typeface="DejaVu Sans"/>
                <a:cs typeface="Times New Roman" pitchFamily="18" charset="0"/>
              </a:rPr>
              <a:t>Problem Statement &amp; Objectives</a:t>
            </a:r>
            <a:endParaRPr lang="en-US" sz="2400" dirty="0" smtClean="0">
              <a:solidFill>
                <a:srgbClr val="002060"/>
              </a:solidFill>
              <a:latin typeface="Times New Roman" pitchFamily="18" charset="0"/>
              <a:cs typeface="Times New Roman" pitchFamily="18" charset="0"/>
            </a:endParaRPr>
          </a:p>
          <a:p>
            <a:pPr>
              <a:lnSpc>
                <a:spcPct val="150000"/>
              </a:lnSpc>
              <a:buFont typeface="Arial"/>
              <a:buChar char="•"/>
            </a:pPr>
            <a:r>
              <a:rPr lang="en-US" sz="2400" dirty="0" smtClean="0">
                <a:solidFill>
                  <a:srgbClr val="002060"/>
                </a:solidFill>
                <a:latin typeface="Times New Roman" pitchFamily="18" charset="0"/>
                <a:ea typeface="DejaVu Sans"/>
                <a:cs typeface="Times New Roman" pitchFamily="18" charset="0"/>
              </a:rPr>
              <a:t>Introduction</a:t>
            </a:r>
            <a:endParaRPr lang="en-US" sz="2400" dirty="0" smtClean="0">
              <a:solidFill>
                <a:srgbClr val="002060"/>
              </a:solidFill>
              <a:latin typeface="Times New Roman" pitchFamily="18" charset="0"/>
              <a:cs typeface="Times New Roman" pitchFamily="18" charset="0"/>
            </a:endParaRPr>
          </a:p>
          <a:p>
            <a:pPr>
              <a:lnSpc>
                <a:spcPct val="150000"/>
              </a:lnSpc>
              <a:buFont typeface="Arial"/>
              <a:buChar char="•"/>
            </a:pPr>
            <a:r>
              <a:rPr lang="en-US" sz="2400" dirty="0" smtClean="0">
                <a:solidFill>
                  <a:srgbClr val="002060"/>
                </a:solidFill>
                <a:latin typeface="Times New Roman" pitchFamily="18" charset="0"/>
                <a:ea typeface="DejaVu Sans"/>
                <a:cs typeface="Times New Roman" pitchFamily="18" charset="0"/>
              </a:rPr>
              <a:t>Literature Survey</a:t>
            </a:r>
          </a:p>
          <a:p>
            <a:pPr>
              <a:lnSpc>
                <a:spcPct val="150000"/>
              </a:lnSpc>
              <a:buFont typeface="Arial"/>
              <a:buChar char="•"/>
            </a:pPr>
            <a:r>
              <a:rPr lang="en-US" sz="2400" dirty="0" smtClean="0">
                <a:solidFill>
                  <a:srgbClr val="002060"/>
                </a:solidFill>
                <a:latin typeface="Times New Roman" pitchFamily="18" charset="0"/>
                <a:cs typeface="Times New Roman" pitchFamily="18" charset="0"/>
              </a:rPr>
              <a:t>Use </a:t>
            </a:r>
            <a:r>
              <a:rPr lang="en-US" sz="2400" dirty="0">
                <a:solidFill>
                  <a:srgbClr val="002060"/>
                </a:solidFill>
                <a:latin typeface="Times New Roman" pitchFamily="18" charset="0"/>
                <a:cs typeface="Times New Roman" pitchFamily="18" charset="0"/>
              </a:rPr>
              <a:t>C</a:t>
            </a:r>
            <a:r>
              <a:rPr lang="en-US" sz="2400" dirty="0" smtClean="0">
                <a:solidFill>
                  <a:srgbClr val="002060"/>
                </a:solidFill>
                <a:latin typeface="Times New Roman" pitchFamily="18" charset="0"/>
                <a:cs typeface="Times New Roman" pitchFamily="18" charset="0"/>
              </a:rPr>
              <a:t>ase Diagram</a:t>
            </a:r>
          </a:p>
          <a:p>
            <a:pPr>
              <a:lnSpc>
                <a:spcPct val="150000"/>
              </a:lnSpc>
              <a:buFont typeface="Arial"/>
              <a:buChar char="•"/>
            </a:pPr>
            <a:r>
              <a:rPr lang="en-US" sz="2400" dirty="0" smtClean="0">
                <a:solidFill>
                  <a:srgbClr val="002060"/>
                </a:solidFill>
                <a:latin typeface="Times New Roman" pitchFamily="18" charset="0"/>
                <a:ea typeface="DejaVu Sans"/>
                <a:cs typeface="Times New Roman" pitchFamily="18" charset="0"/>
              </a:rPr>
              <a:t>System Design</a:t>
            </a:r>
            <a:endParaRPr lang="en-US" sz="2400" dirty="0" smtClean="0">
              <a:solidFill>
                <a:srgbClr val="002060"/>
              </a:solidFill>
              <a:latin typeface="Times New Roman" pitchFamily="18" charset="0"/>
              <a:cs typeface="Times New Roman" pitchFamily="18" charset="0"/>
            </a:endParaRPr>
          </a:p>
          <a:p>
            <a:pPr>
              <a:lnSpc>
                <a:spcPct val="150000"/>
              </a:lnSpc>
              <a:buFont typeface="Arial"/>
              <a:buChar char="•"/>
            </a:pPr>
            <a:r>
              <a:rPr lang="en-US" sz="2400" dirty="0" smtClean="0">
                <a:solidFill>
                  <a:srgbClr val="002060"/>
                </a:solidFill>
                <a:latin typeface="Times New Roman" pitchFamily="18" charset="0"/>
                <a:ea typeface="DejaVu Sans"/>
                <a:cs typeface="Times New Roman" pitchFamily="18" charset="0"/>
              </a:rPr>
              <a:t>Technology to be Used</a:t>
            </a:r>
          </a:p>
          <a:p>
            <a:pPr>
              <a:lnSpc>
                <a:spcPct val="150000"/>
              </a:lnSpc>
              <a:buFont typeface="Arial"/>
              <a:buChar char="•"/>
            </a:pPr>
            <a:r>
              <a:rPr lang="en-US" sz="2400" dirty="0" smtClean="0">
                <a:solidFill>
                  <a:srgbClr val="002060"/>
                </a:solidFill>
                <a:latin typeface="Times New Roman" pitchFamily="18" charset="0"/>
                <a:cs typeface="Times New Roman" pitchFamily="18" charset="0"/>
              </a:rPr>
              <a:t>Modules</a:t>
            </a:r>
          </a:p>
          <a:p>
            <a:pPr>
              <a:lnSpc>
                <a:spcPct val="150000"/>
              </a:lnSpc>
              <a:buFont typeface="Arial"/>
              <a:buChar char="•"/>
            </a:pPr>
            <a:r>
              <a:rPr lang="en-US" sz="2400" dirty="0" smtClean="0">
                <a:solidFill>
                  <a:srgbClr val="002060"/>
                </a:solidFill>
                <a:latin typeface="Times New Roman" pitchFamily="18" charset="0"/>
                <a:ea typeface="DejaVu Sans"/>
                <a:cs typeface="Times New Roman" pitchFamily="18" charset="0"/>
              </a:rPr>
              <a:t>Advantages &amp; </a:t>
            </a:r>
            <a:r>
              <a:rPr lang="en-US" sz="2400" dirty="0" smtClean="0">
                <a:solidFill>
                  <a:srgbClr val="002060"/>
                </a:solidFill>
                <a:latin typeface="Times New Roman" pitchFamily="18" charset="0"/>
                <a:ea typeface="DejaVu Sans"/>
                <a:cs typeface="Times New Roman" pitchFamily="18" charset="0"/>
              </a:rPr>
              <a:t>Applications</a:t>
            </a:r>
          </a:p>
          <a:p>
            <a:pPr>
              <a:lnSpc>
                <a:spcPct val="150000"/>
              </a:lnSpc>
              <a:buFont typeface="Arial"/>
              <a:buChar char="•"/>
            </a:pPr>
            <a:r>
              <a:rPr lang="en-US" sz="2400" dirty="0" smtClean="0">
                <a:solidFill>
                  <a:srgbClr val="002060"/>
                </a:solidFill>
                <a:latin typeface="Times New Roman" pitchFamily="18" charset="0"/>
                <a:cs typeface="Times New Roman" pitchFamily="18" charset="0"/>
              </a:rPr>
              <a:t>Future scope</a:t>
            </a:r>
          </a:p>
          <a:p>
            <a:pPr>
              <a:lnSpc>
                <a:spcPct val="150000"/>
              </a:lnSpc>
              <a:buFont typeface="Arial"/>
              <a:buChar char="•"/>
            </a:pPr>
            <a:r>
              <a:rPr lang="en-US" sz="2400" dirty="0" smtClean="0">
                <a:solidFill>
                  <a:srgbClr val="002060"/>
                </a:solidFill>
                <a:latin typeface="Times New Roman" pitchFamily="18" charset="0"/>
                <a:cs typeface="Times New Roman" pitchFamily="18" charset="0"/>
              </a:rPr>
              <a:t>Conclusion </a:t>
            </a:r>
            <a:endParaRPr lang="en-US" sz="2400" dirty="0" smtClean="0">
              <a:solidFill>
                <a:srgbClr val="002060"/>
              </a:solidFill>
              <a:latin typeface="Times New Roman" pitchFamily="18" charset="0"/>
              <a:cs typeface="Times New Roman" pitchFamily="18" charset="0"/>
            </a:endParaRPr>
          </a:p>
          <a:p>
            <a:pPr>
              <a:lnSpc>
                <a:spcPct val="150000"/>
              </a:lnSpc>
              <a:buFont typeface="Arial"/>
              <a:buChar char="•"/>
            </a:pPr>
            <a:r>
              <a:rPr lang="en-US" sz="2400" dirty="0" smtClean="0">
                <a:solidFill>
                  <a:srgbClr val="002060"/>
                </a:solidFill>
                <a:latin typeface="Times New Roman" pitchFamily="18" charset="0"/>
                <a:ea typeface="DejaVu Sans"/>
                <a:cs typeface="Times New Roman" pitchFamily="18" charset="0"/>
              </a:rPr>
              <a:t>References</a:t>
            </a:r>
            <a:endParaRPr lang="en-US" sz="2400" dirty="0">
              <a:solidFill>
                <a:srgbClr val="002060"/>
              </a:solidFill>
              <a:latin typeface="Times New Roman" pitchFamily="18" charset="0"/>
              <a:cs typeface="Times New Roman" pitchFamily="18" charset="0"/>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extShape 1"/>
          <p:cNvSpPr txBox="1"/>
          <p:nvPr/>
        </p:nvSpPr>
        <p:spPr>
          <a:xfrm>
            <a:off x="457200" y="274680"/>
            <a:ext cx="8229323" cy="639720"/>
          </a:xfrm>
          <a:prstGeom prst="rect">
            <a:avLst/>
          </a:prstGeom>
        </p:spPr>
        <p:txBody>
          <a:bodyPr anchor="ctr"/>
          <a:lstStyle/>
          <a:p>
            <a:pPr algn="ctr">
              <a:lnSpc>
                <a:spcPct val="100000"/>
              </a:lnSpc>
            </a:pPr>
            <a:r>
              <a:rPr lang="en-US" sz="3200" b="1" dirty="0">
                <a:solidFill>
                  <a:srgbClr val="000000"/>
                </a:solidFill>
                <a:latin typeface="Times New Roman" pitchFamily="18" charset="0"/>
                <a:cs typeface="Times New Roman" pitchFamily="18" charset="0"/>
              </a:rPr>
              <a:t>Problem Statement &amp; Objectives</a:t>
            </a:r>
            <a:endParaRPr sz="3200">
              <a:latin typeface="Times New Roman" pitchFamily="18" charset="0"/>
              <a:cs typeface="Times New Roman" pitchFamily="18" charset="0"/>
            </a:endParaRPr>
          </a:p>
        </p:txBody>
      </p:sp>
      <p:sp>
        <p:nvSpPr>
          <p:cNvPr id="129" name="TextShape 2"/>
          <p:cNvSpPr txBox="1"/>
          <p:nvPr/>
        </p:nvSpPr>
        <p:spPr>
          <a:xfrm>
            <a:off x="381000" y="914400"/>
            <a:ext cx="8469738" cy="5029200"/>
          </a:xfrm>
          <a:prstGeom prst="rect">
            <a:avLst/>
          </a:prstGeom>
        </p:spPr>
        <p:txBody>
          <a:bodyPr/>
          <a:lstStyle/>
          <a:p>
            <a:pPr>
              <a:lnSpc>
                <a:spcPct val="100000"/>
              </a:lnSpc>
            </a:pPr>
            <a:r>
              <a:rPr lang="en-US" sz="3200" b="1" dirty="0">
                <a:solidFill>
                  <a:srgbClr val="000000"/>
                </a:solidFill>
                <a:latin typeface="Cambria"/>
              </a:rPr>
              <a:t>Problem Statement</a:t>
            </a:r>
            <a:endParaRPr dirty="0"/>
          </a:p>
          <a:p>
            <a:pPr>
              <a:lnSpc>
                <a:spcPct val="100000"/>
              </a:lnSpc>
            </a:pPr>
            <a:r>
              <a:rPr lang="en-US" sz="2000" dirty="0" smtClean="0"/>
              <a:t>As we all know  that due to pandemic  covid-19 , it affected each and every day- to- day activities and mainly  it has affected the financial conditions of many employees who are working in any firm or are running their own businesses . Many peoples lost their jobs </a:t>
            </a:r>
            <a:r>
              <a:rPr lang="en-US" sz="2000" dirty="0" smtClean="0">
                <a:solidFill>
                  <a:srgbClr val="7030A0"/>
                </a:solidFill>
              </a:rPr>
              <a:t>(in spite of having skills). </a:t>
            </a:r>
            <a:r>
              <a:rPr lang="en-US" sz="2000" dirty="0"/>
              <a:t>S</a:t>
            </a:r>
            <a:r>
              <a:rPr lang="en-US" sz="2000" dirty="0" smtClean="0"/>
              <a:t>o to support their family they don’t have any source of income in this period of recession when fetching job is a tedious task to do.</a:t>
            </a:r>
          </a:p>
          <a:p>
            <a:pPr>
              <a:lnSpc>
                <a:spcPct val="100000"/>
              </a:lnSpc>
            </a:pPr>
            <a:endParaRPr lang="en-US" sz="2000" dirty="0" smtClean="0">
              <a:solidFill>
                <a:srgbClr val="7030A0"/>
              </a:solidFill>
            </a:endParaRPr>
          </a:p>
          <a:p>
            <a:pPr>
              <a:lnSpc>
                <a:spcPct val="100000"/>
              </a:lnSpc>
            </a:pPr>
            <a:r>
              <a:rPr lang="en-US" sz="3200" b="1" dirty="0" smtClean="0">
                <a:solidFill>
                  <a:srgbClr val="000000"/>
                </a:solidFill>
                <a:latin typeface="Cambria"/>
              </a:rPr>
              <a:t>Objectives</a:t>
            </a:r>
          </a:p>
          <a:p>
            <a:pPr marL="342900" indent="-342900">
              <a:buFont typeface="Arial" pitchFamily="34" charset="0"/>
              <a:buChar char="•"/>
            </a:pPr>
            <a:r>
              <a:rPr lang="en-US" sz="2400" dirty="0" smtClean="0">
                <a:solidFill>
                  <a:schemeClr val="tx2">
                    <a:lumMod val="75000"/>
                  </a:schemeClr>
                </a:solidFill>
              </a:rPr>
              <a:t>To provide a stage where user can earn by showing their skills.</a:t>
            </a:r>
          </a:p>
          <a:p>
            <a:pPr marL="342900" indent="-342900">
              <a:buFont typeface="Arial" pitchFamily="34" charset="0"/>
              <a:buChar char="•"/>
            </a:pPr>
            <a:r>
              <a:rPr lang="en-US" sz="2400" dirty="0" smtClean="0">
                <a:solidFill>
                  <a:schemeClr val="tx2">
                    <a:lumMod val="75000"/>
                  </a:schemeClr>
                </a:solidFill>
              </a:rPr>
              <a:t>To provide a user friendly workplace from the comfort of home.</a:t>
            </a:r>
          </a:p>
          <a:p>
            <a:pPr marL="342900" indent="-342900">
              <a:buFont typeface="Arial" pitchFamily="34" charset="0"/>
              <a:buChar char="•"/>
            </a:pPr>
            <a:r>
              <a:rPr lang="en-US" sz="2400" dirty="0" smtClean="0">
                <a:solidFill>
                  <a:schemeClr val="tx2">
                    <a:lumMod val="75000"/>
                  </a:schemeClr>
                </a:solidFill>
              </a:rPr>
              <a:t>To provide  flexibility in the choices of the skillsets.</a:t>
            </a:r>
          </a:p>
          <a:p>
            <a:pPr marL="342900" indent="-342900">
              <a:buFont typeface="Arial" pitchFamily="34" charset="0"/>
              <a:buChar char="•"/>
            </a:pPr>
            <a:r>
              <a:rPr lang="en-US" sz="2400" dirty="0" smtClean="0">
                <a:solidFill>
                  <a:schemeClr val="tx2">
                    <a:lumMod val="75000"/>
                  </a:schemeClr>
                </a:solidFill>
              </a:rPr>
              <a:t>To provide a better work-life balance.</a:t>
            </a:r>
          </a:p>
          <a:p>
            <a:endParaRPr lang="en-US" sz="2400" dirty="0" smtClean="0">
              <a:solidFill>
                <a:srgbClr val="0000FF"/>
              </a:solidFill>
            </a:endParaRPr>
          </a:p>
          <a:p>
            <a:pPr marL="342900" indent="-342900">
              <a:buFont typeface="Arial" pitchFamily="34" charset="0"/>
              <a:buChar char="•"/>
            </a:pPr>
            <a:endParaRPr sz="2000" dirty="0">
              <a:solidFill>
                <a:srgbClr val="0000FF"/>
              </a:solidFill>
            </a:endParaRPr>
          </a:p>
          <a:p>
            <a:pPr marL="342900" indent="-342900">
              <a:lnSpc>
                <a:spcPct val="100000"/>
              </a:lnSpc>
              <a:buFont typeface="Arial" pitchFamily="34" charset="0"/>
              <a:buChar char="•"/>
            </a:pPr>
            <a:endParaRPr sz="2000" dirty="0">
              <a:solidFill>
                <a:srgbClr val="0000FF"/>
              </a:solidFill>
            </a:endParaRPr>
          </a:p>
          <a:p>
            <a:pPr marL="285750" indent="-285750">
              <a:lnSpc>
                <a:spcPct val="100000"/>
              </a:lnSpc>
              <a:buFont typeface="Arial" pitchFamily="34" charset="0"/>
              <a:buChar char="•"/>
            </a:pPr>
            <a:endParaRPr dirty="0">
              <a:solidFill>
                <a:srgbClr val="0000FF"/>
              </a:solidFill>
            </a:endParaRPr>
          </a:p>
          <a:p>
            <a:pPr>
              <a:lnSpc>
                <a:spcPct val="100000"/>
              </a:lnSpc>
            </a:pPr>
            <a:endParaRPr sz="2000" dirty="0">
              <a:solidFill>
                <a:srgbClr val="0000FF"/>
              </a:solidFill>
            </a:endParaRPr>
          </a:p>
          <a:p>
            <a:pPr>
              <a:lnSpc>
                <a:spcPct val="100000"/>
              </a:lnSpc>
            </a:pPr>
            <a:endParaRPr dirty="0"/>
          </a:p>
        </p:txBody>
      </p:sp>
      <p:sp>
        <p:nvSpPr>
          <p:cNvPr id="130" name="TextShape 3"/>
          <p:cNvSpPr txBox="1"/>
          <p:nvPr/>
        </p:nvSpPr>
        <p:spPr>
          <a:xfrm>
            <a:off x="228600" y="6477000"/>
            <a:ext cx="6681877" cy="228240"/>
          </a:xfrm>
          <a:prstGeom prst="rect">
            <a:avLst/>
          </a:prstGeom>
        </p:spPr>
        <p:txBody>
          <a:bodyPr anchor="ctr"/>
          <a:lstStyle/>
          <a:p>
            <a:pPr>
              <a:lnSpc>
                <a:spcPct val="100000"/>
              </a:lnSpc>
            </a:pPr>
            <a:r>
              <a:rPr lang="en-US" dirty="0" smtClean="0">
                <a:solidFill>
                  <a:srgbClr val="0000FF"/>
                </a:solidFill>
                <a:latin typeface="Cambria"/>
              </a:rPr>
              <a:t>S. B. Jain Institute of Technology Management and Research</a:t>
            </a:r>
            <a:endParaRPr lang="en-US" dirty="0">
              <a:solidFill>
                <a:srgbClr val="0000FF"/>
              </a:solidFill>
            </a:endParaRPr>
          </a:p>
        </p:txBody>
      </p:sp>
      <p:sp>
        <p:nvSpPr>
          <p:cNvPr id="131" name="TextShape 4"/>
          <p:cNvSpPr txBox="1"/>
          <p:nvPr/>
        </p:nvSpPr>
        <p:spPr>
          <a:xfrm>
            <a:off x="8264769" y="6172200"/>
            <a:ext cx="585969" cy="685440"/>
          </a:xfrm>
          <a:prstGeom prst="rect">
            <a:avLst/>
          </a:prstGeom>
        </p:spPr>
        <p:txBody>
          <a:bodyPr anchor="ctr"/>
          <a:lstStyle/>
          <a:p>
            <a:pPr>
              <a:lnSpc>
                <a:spcPct val="100000"/>
              </a:lnSpc>
            </a:pPr>
            <a:fld id="{AB54F94F-D823-4B90-87AD-C081F999EE5C}" type="slidenum">
              <a:rPr lang="en-IN">
                <a:solidFill>
                  <a:srgbClr val="0000FF"/>
                </a:solidFill>
                <a:latin typeface="Cambria"/>
              </a:rPr>
              <a:pPr>
                <a:lnSpc>
                  <a:spcPct val="100000"/>
                </a:lnSpc>
              </a:pPr>
              <a:t>3</a:t>
            </a:fld>
            <a:endParaRPr>
              <a:solidFill>
                <a:srgbClr val="0000FF"/>
              </a:solidFil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extShape 1"/>
          <p:cNvSpPr txBox="1"/>
          <p:nvPr/>
        </p:nvSpPr>
        <p:spPr>
          <a:xfrm>
            <a:off x="457200" y="274680"/>
            <a:ext cx="8229323" cy="715920"/>
          </a:xfrm>
          <a:prstGeom prst="rect">
            <a:avLst/>
          </a:prstGeom>
        </p:spPr>
        <p:txBody>
          <a:bodyPr anchor="ctr"/>
          <a:lstStyle/>
          <a:p>
            <a:pPr algn="ctr">
              <a:lnSpc>
                <a:spcPct val="100000"/>
              </a:lnSpc>
            </a:pPr>
            <a:r>
              <a:rPr lang="en-US" sz="3200" b="1" dirty="0">
                <a:solidFill>
                  <a:srgbClr val="000000"/>
                </a:solidFill>
                <a:latin typeface="Calibri"/>
              </a:rPr>
              <a:t>Introduction</a:t>
            </a:r>
            <a:endParaRPr sz="3200"/>
          </a:p>
        </p:txBody>
      </p:sp>
      <p:sp>
        <p:nvSpPr>
          <p:cNvPr id="133" name="TextShape 2"/>
          <p:cNvSpPr txBox="1"/>
          <p:nvPr/>
        </p:nvSpPr>
        <p:spPr>
          <a:xfrm>
            <a:off x="457200" y="1600200"/>
            <a:ext cx="8229323" cy="4525560"/>
          </a:xfrm>
          <a:prstGeom prst="rect">
            <a:avLst/>
          </a:prstGeom>
        </p:spPr>
        <p:txBody>
          <a:bodyPr/>
          <a:lstStyle/>
          <a:p>
            <a:endParaRPr/>
          </a:p>
        </p:txBody>
      </p:sp>
      <p:sp>
        <p:nvSpPr>
          <p:cNvPr id="134"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a:t>
            </a:r>
            <a:r>
              <a:rPr lang="en-IN" dirty="0" smtClean="0">
                <a:solidFill>
                  <a:srgbClr val="0000FF"/>
                </a:solidFill>
                <a:latin typeface="Cambria"/>
              </a:rPr>
              <a:t>Research</a:t>
            </a:r>
            <a:endParaRPr>
              <a:solidFill>
                <a:srgbClr val="0000FF"/>
              </a:solidFill>
            </a:endParaRPr>
          </a:p>
        </p:txBody>
      </p:sp>
      <p:sp>
        <p:nvSpPr>
          <p:cNvPr id="135" name="TextShape 4"/>
          <p:cNvSpPr txBox="1"/>
          <p:nvPr/>
        </p:nvSpPr>
        <p:spPr>
          <a:xfrm>
            <a:off x="8264769" y="6172200"/>
            <a:ext cx="585969" cy="685440"/>
          </a:xfrm>
          <a:prstGeom prst="rect">
            <a:avLst/>
          </a:prstGeom>
        </p:spPr>
        <p:txBody>
          <a:bodyPr anchor="ctr"/>
          <a:lstStyle/>
          <a:p>
            <a:pPr>
              <a:lnSpc>
                <a:spcPct val="100000"/>
              </a:lnSpc>
            </a:pPr>
            <a:fld id="{E537E29E-8101-40D2-BA48-617917C65D32}" type="slidenum">
              <a:rPr lang="en-IN">
                <a:solidFill>
                  <a:srgbClr val="0000FF"/>
                </a:solidFill>
                <a:latin typeface="Cambria"/>
              </a:rPr>
              <a:pPr>
                <a:lnSpc>
                  <a:spcPct val="100000"/>
                </a:lnSpc>
              </a:pPr>
              <a:t>4</a:t>
            </a:fld>
            <a:endParaRPr>
              <a:solidFill>
                <a:srgbClr val="0000FF"/>
              </a:solidFill>
            </a:endParaRPr>
          </a:p>
        </p:txBody>
      </p:sp>
      <p:sp>
        <p:nvSpPr>
          <p:cNvPr id="2" name="TextBox 1"/>
          <p:cNvSpPr txBox="1"/>
          <p:nvPr/>
        </p:nvSpPr>
        <p:spPr>
          <a:xfrm>
            <a:off x="354644" y="1295400"/>
            <a:ext cx="8545938" cy="4154984"/>
          </a:xfrm>
          <a:prstGeom prst="rect">
            <a:avLst/>
          </a:prstGeom>
          <a:noFill/>
        </p:spPr>
        <p:txBody>
          <a:bodyPr wrap="square" rtlCol="0">
            <a:spAutoFit/>
          </a:bodyPr>
          <a:lstStyle/>
          <a:p>
            <a:r>
              <a:rPr lang="en-US" sz="2400" dirty="0" smtClean="0"/>
              <a:t>This project is based on freelancing , In this initiative those who have lost their jobs  and  are searching  to  start  a  career   can  grab  this  opportunity as a source of income  and  to  explore  oneself in the era of digital world by sitting comfortably at home. One can find many options such as </a:t>
            </a:r>
            <a:r>
              <a:rPr lang="en-US" sz="2400" dirty="0" smtClean="0">
                <a:solidFill>
                  <a:srgbClr val="0000FF"/>
                </a:solidFill>
              </a:rPr>
              <a:t>(Game-development, web-development ,video-editing ,Digital-marketing  </a:t>
            </a:r>
            <a:r>
              <a:rPr lang="en-US" sz="2400" dirty="0" err="1" smtClean="0">
                <a:solidFill>
                  <a:srgbClr val="0000FF"/>
                </a:solidFill>
              </a:rPr>
              <a:t>etc</a:t>
            </a:r>
            <a:r>
              <a:rPr lang="en-US" sz="2400" dirty="0" smtClean="0">
                <a:solidFill>
                  <a:srgbClr val="0000FF"/>
                </a:solidFill>
              </a:rPr>
              <a:t>). </a:t>
            </a:r>
          </a:p>
          <a:p>
            <a:r>
              <a:rPr lang="en-US" sz="2400" dirty="0" smtClean="0"/>
              <a:t>there are many more other options available and if the user has the required skillset then they can earn as much as they can.</a:t>
            </a:r>
            <a:r>
              <a:rPr lang="en-US" sz="2400" dirty="0" smtClean="0">
                <a:solidFill>
                  <a:srgbClr val="0000FF"/>
                </a:solidFill>
              </a:rPr>
              <a:t> </a:t>
            </a:r>
            <a:r>
              <a:rPr lang="en-US" sz="2400" dirty="0" smtClean="0"/>
              <a:t>This  can  be a great platform  to  improve   the  skills and  grow. If  the  user  have any  queries   then  they  can also  reach to us  via  a contact  form  that  is available  on  the  site. </a:t>
            </a:r>
            <a:endParaRPr lang="en-US" sz="2400" dirty="0">
              <a:solidFill>
                <a:srgbClr val="0000FF"/>
              </a:solidFil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xtShape 1"/>
          <p:cNvSpPr txBox="1"/>
          <p:nvPr/>
        </p:nvSpPr>
        <p:spPr>
          <a:xfrm>
            <a:off x="457200" y="274680"/>
            <a:ext cx="8229323" cy="715920"/>
          </a:xfrm>
          <a:prstGeom prst="rect">
            <a:avLst/>
          </a:prstGeom>
        </p:spPr>
        <p:txBody>
          <a:bodyPr anchor="ctr"/>
          <a:lstStyle/>
          <a:p>
            <a:pPr algn="ctr"/>
            <a:r>
              <a:rPr lang="en-US" sz="3200" b="1" dirty="0">
                <a:solidFill>
                  <a:srgbClr val="000000"/>
                </a:solidFill>
                <a:latin typeface="Times New Roman" pitchFamily="18" charset="0"/>
                <a:cs typeface="Times New Roman" pitchFamily="18" charset="0"/>
              </a:rPr>
              <a:t>Literature </a:t>
            </a:r>
            <a:r>
              <a:rPr lang="en-US" sz="3200" b="1" dirty="0" smtClean="0">
                <a:solidFill>
                  <a:srgbClr val="000000"/>
                </a:solidFill>
                <a:latin typeface="Times New Roman" pitchFamily="18" charset="0"/>
                <a:cs typeface="Times New Roman" pitchFamily="18" charset="0"/>
              </a:rPr>
              <a:t>Survey</a:t>
            </a:r>
            <a:endParaRPr lang="en-US" sz="3200" b="1" dirty="0">
              <a:solidFill>
                <a:srgbClr val="000000"/>
              </a:solidFill>
              <a:latin typeface="Times New Roman" pitchFamily="18" charset="0"/>
              <a:cs typeface="Times New Roman" pitchFamily="18" charset="0"/>
            </a:endParaRPr>
          </a:p>
        </p:txBody>
      </p:sp>
      <p:graphicFrame>
        <p:nvGraphicFramePr>
          <p:cNvPr id="137" name="Table 2"/>
          <p:cNvGraphicFramePr/>
          <p:nvPr>
            <p:extLst>
              <p:ext uri="{D42A27DB-BD31-4B8C-83A1-F6EECF244321}">
                <p14:modId xmlns:p14="http://schemas.microsoft.com/office/powerpoint/2010/main" val="1933197011"/>
              </p:ext>
            </p:extLst>
          </p:nvPr>
        </p:nvGraphicFramePr>
        <p:xfrm>
          <a:off x="457200" y="1524000"/>
          <a:ext cx="8230431" cy="3505200"/>
        </p:xfrm>
        <a:graphic>
          <a:graphicData uri="http://schemas.openxmlformats.org/drawingml/2006/table">
            <a:tbl>
              <a:tblPr/>
              <a:tblGrid>
                <a:gridCol w="4115077"/>
                <a:gridCol w="4115354"/>
              </a:tblGrid>
              <a:tr h="563400">
                <a:tc>
                  <a:txBody>
                    <a:bodyPr/>
                    <a:lstStyle/>
                    <a:p>
                      <a:pPr algn="ctr">
                        <a:lnSpc>
                          <a:spcPct val="71000"/>
                        </a:lnSpc>
                      </a:pPr>
                      <a:endParaRPr dirty="0"/>
                    </a:p>
                    <a:p>
                      <a:pPr algn="ctr">
                        <a:lnSpc>
                          <a:spcPct val="71000"/>
                        </a:lnSpc>
                      </a:pPr>
                      <a:r>
                        <a:rPr lang="en-IN" b="1" dirty="0">
                          <a:solidFill>
                            <a:srgbClr val="FFFFFF"/>
                          </a:solidFill>
                          <a:latin typeface="Arial"/>
                        </a:rPr>
                        <a:t> </a:t>
                      </a:r>
                      <a:r>
                        <a:rPr lang="en-IN" sz="2000" b="1" dirty="0">
                          <a:solidFill>
                            <a:srgbClr val="000000"/>
                          </a:solidFill>
                          <a:latin typeface="Arial"/>
                        </a:rPr>
                        <a:t>Websites / Paper / Article  </a:t>
                      </a:r>
                      <a:endParaRPr dirty="0"/>
                    </a:p>
                  </a:txBody>
                  <a:tcPr marL="70338" marR="70338"/>
                </a:tc>
                <a:tc>
                  <a:txBody>
                    <a:bodyPr/>
                    <a:lstStyle/>
                    <a:p>
                      <a:pPr algn="ctr">
                        <a:lnSpc>
                          <a:spcPct val="71000"/>
                        </a:lnSpc>
                      </a:pPr>
                      <a:endParaRPr/>
                    </a:p>
                    <a:p>
                      <a:pPr algn="ctr">
                        <a:lnSpc>
                          <a:spcPct val="71000"/>
                        </a:lnSpc>
                      </a:pPr>
                      <a:r>
                        <a:rPr lang="en-IN" sz="2000" b="1" dirty="0">
                          <a:solidFill>
                            <a:srgbClr val="FFFFFF"/>
                          </a:solidFill>
                          <a:latin typeface="Arial"/>
                        </a:rPr>
                        <a:t>  </a:t>
                      </a:r>
                      <a:r>
                        <a:rPr lang="en-IN" sz="2000" b="1" dirty="0">
                          <a:solidFill>
                            <a:srgbClr val="000000"/>
                          </a:solidFill>
                          <a:latin typeface="Arial"/>
                        </a:rPr>
                        <a:t>Reviews / Findings</a:t>
                      </a:r>
                      <a:endParaRPr/>
                    </a:p>
                  </a:txBody>
                  <a:tcPr marL="70338" marR="70338"/>
                </a:tc>
              </a:tr>
              <a:tr h="1265400">
                <a:tc>
                  <a:txBody>
                    <a:bodyPr/>
                    <a:lstStyle/>
                    <a:p>
                      <a:r>
                        <a:rPr lang="en-US" dirty="0" smtClean="0"/>
                        <a:t>1)Upwork.com</a:t>
                      </a:r>
                      <a:endParaRPr lang="en-US" dirty="0"/>
                    </a:p>
                  </a:txBody>
                  <a:tcPr marL="70338" marR="70338"/>
                </a:tc>
                <a:tc>
                  <a:txBody>
                    <a:bodyPr/>
                    <a:lstStyle/>
                    <a:p>
                      <a:r>
                        <a:rPr lang="en-US" dirty="0" smtClean="0"/>
                        <a:t>It is a freelancing website where user can earn by using their skills and also customers</a:t>
                      </a:r>
                      <a:r>
                        <a:rPr lang="en-US" baseline="0" dirty="0" smtClean="0"/>
                        <a:t> can hire freelancers according to their needs.</a:t>
                      </a:r>
                      <a:endParaRPr lang="en-US" dirty="0"/>
                    </a:p>
                  </a:txBody>
                  <a:tcPr marL="70338" marR="70338"/>
                </a:tc>
              </a:tr>
              <a:tr h="1676400">
                <a:tc>
                  <a:txBody>
                    <a:bodyPr/>
                    <a:lstStyle/>
                    <a:p>
                      <a:r>
                        <a:rPr lang="en-US" dirty="0" smtClean="0"/>
                        <a:t>2)Guru.com</a:t>
                      </a:r>
                      <a:endParaRPr lang="en-US" dirty="0"/>
                    </a:p>
                  </a:txBody>
                  <a:tcPr marL="70338" marR="70338"/>
                </a:tc>
                <a:tc>
                  <a:txBody>
                    <a:bodyPr/>
                    <a:lstStyle/>
                    <a:p>
                      <a:r>
                        <a:rPr lang="en-US" dirty="0" smtClean="0"/>
                        <a:t>It</a:t>
                      </a:r>
                      <a:r>
                        <a:rPr lang="en-US" baseline="0" dirty="0" smtClean="0"/>
                        <a:t> is a freelancing website since 1998 </a:t>
                      </a:r>
                      <a:r>
                        <a:rPr lang="en-US" b="0" i="0" baseline="0" dirty="0" smtClean="0">
                          <a:solidFill>
                            <a:schemeClr val="tx1"/>
                          </a:solidFill>
                          <a:effectLst/>
                          <a:latin typeface="+mn-lt"/>
                          <a:ea typeface="+mn-ea"/>
                          <a:cs typeface="+mn-cs"/>
                        </a:rPr>
                        <a:t>. </a:t>
                      </a:r>
                      <a:r>
                        <a:rPr lang="en-US" b="0" i="0" dirty="0" smtClean="0">
                          <a:solidFill>
                            <a:schemeClr val="tx1"/>
                          </a:solidFill>
                          <a:effectLst/>
                          <a:latin typeface="+mn-lt"/>
                          <a:ea typeface="+mn-ea"/>
                          <a:cs typeface="+mn-cs"/>
                        </a:rPr>
                        <a:t>It's works to simply provide a platform where Employers and Freelancers can work together</a:t>
                      </a:r>
                      <a:endParaRPr lang="en-US" dirty="0"/>
                    </a:p>
                  </a:txBody>
                  <a:tcPr marL="70338" marR="70338"/>
                </a:tc>
              </a:tr>
            </a:tbl>
          </a:graphicData>
        </a:graphic>
      </p:graphicFrame>
      <p:sp>
        <p:nvSpPr>
          <p:cNvPr id="138"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a:solidFill>
                <a:srgbClr val="0000FF"/>
              </a:solidFill>
            </a:endParaRPr>
          </a:p>
        </p:txBody>
      </p:sp>
      <p:sp>
        <p:nvSpPr>
          <p:cNvPr id="139" name="TextShape 4"/>
          <p:cNvSpPr txBox="1"/>
          <p:nvPr/>
        </p:nvSpPr>
        <p:spPr>
          <a:xfrm>
            <a:off x="8264769" y="6172200"/>
            <a:ext cx="585969" cy="685440"/>
          </a:xfrm>
          <a:prstGeom prst="rect">
            <a:avLst/>
          </a:prstGeom>
        </p:spPr>
        <p:txBody>
          <a:bodyPr anchor="ctr"/>
          <a:lstStyle/>
          <a:p>
            <a:pPr>
              <a:lnSpc>
                <a:spcPct val="100000"/>
              </a:lnSpc>
            </a:pPr>
            <a:fld id="{8ABF4D78-6A60-436E-A1A1-B01BCC625A31}" type="slidenum">
              <a:rPr lang="en-IN">
                <a:solidFill>
                  <a:srgbClr val="0000FF"/>
                </a:solidFill>
                <a:latin typeface="Cambria"/>
              </a:rPr>
              <a:pPr>
                <a:lnSpc>
                  <a:spcPct val="100000"/>
                </a:lnSpc>
              </a:pPr>
              <a:t>5</a:t>
            </a:fld>
            <a:endParaRPr>
              <a:solidFill>
                <a:srgbClr val="0000FF"/>
              </a:solidFil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CustomShape 1"/>
          <p:cNvSpPr/>
          <p:nvPr/>
        </p:nvSpPr>
        <p:spPr>
          <a:xfrm>
            <a:off x="457200" y="228600"/>
            <a:ext cx="8226277" cy="1184760"/>
          </a:xfrm>
          <a:prstGeom prst="rect">
            <a:avLst/>
          </a:prstGeom>
          <a:noFill/>
          <a:ln>
            <a:noFill/>
          </a:ln>
        </p:spPr>
        <p:txBody>
          <a:bodyPr lIns="90000" tIns="45000" rIns="90000" bIns="45000" anchor="ctr"/>
          <a:lstStyle/>
          <a:p>
            <a:pPr algn="ctr">
              <a:lnSpc>
                <a:spcPct val="100000"/>
              </a:lnSpc>
            </a:pPr>
            <a:r>
              <a:rPr lang="en-IN" sz="4400" b="1" dirty="0">
                <a:solidFill>
                  <a:srgbClr val="000000"/>
                </a:solidFill>
                <a:latin typeface="Calibri"/>
                <a:ea typeface="DejaVu Sans"/>
              </a:rPr>
              <a:t>  </a:t>
            </a:r>
            <a:r>
              <a:rPr lang="en-IN" sz="4400" b="1" dirty="0" smtClean="0">
                <a:solidFill>
                  <a:srgbClr val="000000"/>
                </a:solidFill>
                <a:latin typeface="Calibri"/>
                <a:ea typeface="DejaVu Sans"/>
              </a:rPr>
              <a:t> </a:t>
            </a:r>
            <a:r>
              <a:rPr lang="en-IN" sz="4400" b="1" dirty="0">
                <a:solidFill>
                  <a:srgbClr val="000000"/>
                </a:solidFill>
                <a:latin typeface="Calibri"/>
                <a:ea typeface="DejaVu Sans"/>
              </a:rPr>
              <a:t>Use case Diagram               </a:t>
            </a:r>
            <a:endParaRPr dirty="0"/>
          </a:p>
        </p:txBody>
      </p:sp>
      <p:sp>
        <p:nvSpPr>
          <p:cNvPr id="137" name="CustomShape 2"/>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dirty="0">
                <a:solidFill>
                  <a:srgbClr val="0000FF"/>
                </a:solidFill>
                <a:latin typeface="Cambria"/>
                <a:ea typeface="DejaVu Sans"/>
              </a:rPr>
              <a:t>S. B. Jain Institute of Technology Management and research</a:t>
            </a:r>
            <a:endParaRPr dirty="0">
              <a:solidFill>
                <a:srgbClr val="0000FF"/>
              </a:solidFill>
            </a:endParaRPr>
          </a:p>
        </p:txBody>
      </p:sp>
      <p:sp>
        <p:nvSpPr>
          <p:cNvPr id="138" name="CustomShape 3"/>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D7225B98-797D-4AD5-97FA-770300DF5AE1}" type="slidenum">
              <a:rPr lang="en-IN">
                <a:solidFill>
                  <a:srgbClr val="0000FF"/>
                </a:solidFill>
                <a:latin typeface="Cambria"/>
                <a:ea typeface="DejaVu Sans"/>
              </a:rPr>
              <a:pPr>
                <a:lnSpc>
                  <a:spcPct val="100000"/>
                </a:lnSpc>
              </a:pPr>
              <a:t>6</a:t>
            </a:fld>
            <a:endParaRPr dirty="0">
              <a:solidFill>
                <a:srgbClr val="0000FF"/>
              </a:solidFill>
            </a:endParaRPr>
          </a:p>
        </p:txBody>
      </p:sp>
      <p:sp>
        <p:nvSpPr>
          <p:cNvPr id="18" name="TextBox 17"/>
          <p:cNvSpPr txBox="1"/>
          <p:nvPr/>
        </p:nvSpPr>
        <p:spPr>
          <a:xfrm>
            <a:off x="921834" y="4156933"/>
            <a:ext cx="1143000" cy="369332"/>
          </a:xfrm>
          <a:prstGeom prst="rect">
            <a:avLst/>
          </a:prstGeom>
          <a:solidFill>
            <a:srgbClr val="002060"/>
          </a:solidFill>
          <a:ln>
            <a:solidFill>
              <a:srgbClr val="0000FF"/>
            </a:solidFill>
          </a:ln>
        </p:spPr>
        <p:txBody>
          <a:bodyPr wrap="square" rtlCol="0">
            <a:spAutoFit/>
          </a:bodyPr>
          <a:lstStyle/>
          <a:p>
            <a:r>
              <a:rPr lang="en-US" b="1" dirty="0" smtClean="0">
                <a:solidFill>
                  <a:srgbClr val="00B050"/>
                </a:solidFill>
              </a:rPr>
              <a:t>    USER</a:t>
            </a:r>
            <a:endParaRPr lang="en-US" b="1" dirty="0">
              <a:solidFill>
                <a:srgbClr val="00B050"/>
              </a:solidFill>
            </a:endParaRPr>
          </a:p>
        </p:txBody>
      </p:sp>
      <p:cxnSp>
        <p:nvCxnSpPr>
          <p:cNvPr id="2056" name="Straight Arrow Connector 2055"/>
          <p:cNvCxnSpPr/>
          <p:nvPr/>
        </p:nvCxnSpPr>
        <p:spPr>
          <a:xfrm>
            <a:off x="1730544" y="2451474"/>
            <a:ext cx="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3682080" y="1600200"/>
            <a:ext cx="2743200" cy="3636466"/>
          </a:xfrm>
          <a:prstGeom prst="rect">
            <a:avLst/>
          </a:prstGeom>
          <a:solidFill>
            <a:schemeClr val="tx1">
              <a:lumMod val="65000"/>
              <a:lumOff val="3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3921353" y="1832460"/>
            <a:ext cx="2133600" cy="52974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lumMod val="95000"/>
                    <a:lumOff val="5000"/>
                  </a:schemeClr>
                </a:solidFill>
              </a:rPr>
              <a:t>LOGIN OR SIGNUP</a:t>
            </a:r>
            <a:endParaRPr lang="en-US" sz="1400" b="1" dirty="0">
              <a:solidFill>
                <a:schemeClr val="tx1">
                  <a:lumMod val="95000"/>
                  <a:lumOff val="5000"/>
                </a:schemeClr>
              </a:solidFill>
            </a:endParaRPr>
          </a:p>
        </p:txBody>
      </p:sp>
      <p:sp>
        <p:nvSpPr>
          <p:cNvPr id="37" name="Oval 36"/>
          <p:cNvSpPr/>
          <p:nvPr/>
        </p:nvSpPr>
        <p:spPr>
          <a:xfrm>
            <a:off x="3996183" y="2491340"/>
            <a:ext cx="2075962" cy="48046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lumMod val="95000"/>
                    <a:lumOff val="5000"/>
                  </a:schemeClr>
                </a:solidFill>
              </a:rPr>
              <a:t>FILL FEEDBACK FORM</a:t>
            </a:r>
            <a:endParaRPr lang="en-US" sz="1400" b="1" dirty="0">
              <a:solidFill>
                <a:schemeClr val="tx1">
                  <a:lumMod val="95000"/>
                  <a:lumOff val="5000"/>
                </a:schemeClr>
              </a:solidFill>
            </a:endParaRPr>
          </a:p>
        </p:txBody>
      </p:sp>
      <p:sp>
        <p:nvSpPr>
          <p:cNvPr id="38" name="Oval 37"/>
          <p:cNvSpPr/>
          <p:nvPr/>
        </p:nvSpPr>
        <p:spPr>
          <a:xfrm>
            <a:off x="4005475" y="3151733"/>
            <a:ext cx="2057377" cy="5334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lumMod val="95000"/>
                    <a:lumOff val="5000"/>
                  </a:schemeClr>
                </a:solidFill>
              </a:rPr>
              <a:t>ABOUTUS</a:t>
            </a:r>
            <a:endParaRPr lang="en-US" sz="1400" b="1" dirty="0">
              <a:solidFill>
                <a:schemeClr val="tx1">
                  <a:lumMod val="95000"/>
                  <a:lumOff val="5000"/>
                </a:schemeClr>
              </a:solidFill>
            </a:endParaRPr>
          </a:p>
        </p:txBody>
      </p:sp>
      <p:sp>
        <p:nvSpPr>
          <p:cNvPr id="39" name="Oval 38"/>
          <p:cNvSpPr/>
          <p:nvPr/>
        </p:nvSpPr>
        <p:spPr>
          <a:xfrm>
            <a:off x="3986425" y="4526265"/>
            <a:ext cx="2095479" cy="5334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lumMod val="95000"/>
                    <a:lumOff val="5000"/>
                  </a:schemeClr>
                </a:solidFill>
              </a:rPr>
              <a:t>EXPLORE SKILLS</a:t>
            </a:r>
            <a:endParaRPr lang="en-US" sz="1400" b="1" dirty="0">
              <a:solidFill>
                <a:schemeClr val="tx1">
                  <a:lumMod val="95000"/>
                  <a:lumOff val="5000"/>
                </a:schemeClr>
              </a:solidFill>
            </a:endParaRPr>
          </a:p>
        </p:txBody>
      </p:sp>
      <p:cxnSp>
        <p:nvCxnSpPr>
          <p:cNvPr id="30" name="Straight Arrow Connector 29"/>
          <p:cNvCxnSpPr/>
          <p:nvPr/>
        </p:nvCxnSpPr>
        <p:spPr>
          <a:xfrm>
            <a:off x="3682080" y="3276600"/>
            <a:ext cx="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061" name="Straight Arrow Connector 2060"/>
          <p:cNvCxnSpPr>
            <a:stCxn id="1026" idx="3"/>
          </p:cNvCxnSpPr>
          <p:nvPr/>
        </p:nvCxnSpPr>
        <p:spPr>
          <a:xfrm>
            <a:off x="2159445" y="3397683"/>
            <a:ext cx="1808860" cy="1395282"/>
          </a:xfrm>
          <a:prstGeom prst="straightConnector1">
            <a:avLst/>
          </a:prstGeom>
          <a:ln>
            <a:solidFill>
              <a:schemeClr val="accent5"/>
            </a:solidFill>
            <a:tailEnd type="arrow"/>
          </a:ln>
        </p:spPr>
        <p:style>
          <a:lnRef idx="1">
            <a:schemeClr val="accent1"/>
          </a:lnRef>
          <a:fillRef idx="0">
            <a:schemeClr val="accent1"/>
          </a:fillRef>
          <a:effectRef idx="0">
            <a:schemeClr val="accent1"/>
          </a:effectRef>
          <a:fontRef idx="minor">
            <a:schemeClr val="tx1"/>
          </a:fontRef>
        </p:style>
      </p:cxnSp>
      <p:cxnSp>
        <p:nvCxnSpPr>
          <p:cNvPr id="2063" name="Straight Arrow Connector 2062"/>
          <p:cNvCxnSpPr>
            <a:stCxn id="1026" idx="3"/>
            <a:endCxn id="36" idx="2"/>
          </p:cNvCxnSpPr>
          <p:nvPr/>
        </p:nvCxnSpPr>
        <p:spPr>
          <a:xfrm flipV="1">
            <a:off x="2159445" y="2097330"/>
            <a:ext cx="1761908" cy="1300353"/>
          </a:xfrm>
          <a:prstGeom prst="straightConnector1">
            <a:avLst/>
          </a:prstGeom>
          <a:ln>
            <a:solidFill>
              <a:schemeClr val="accent5"/>
            </a:solidFill>
            <a:tailEnd type="arrow"/>
          </a:ln>
        </p:spPr>
        <p:style>
          <a:lnRef idx="1">
            <a:schemeClr val="accent1"/>
          </a:lnRef>
          <a:fillRef idx="0">
            <a:schemeClr val="accent1"/>
          </a:fillRef>
          <a:effectRef idx="0">
            <a:schemeClr val="accent1"/>
          </a:effectRef>
          <a:fontRef idx="minor">
            <a:schemeClr val="tx1"/>
          </a:fontRef>
        </p:style>
      </p:cxnSp>
      <p:cxnSp>
        <p:nvCxnSpPr>
          <p:cNvPr id="2065" name="Straight Arrow Connector 2064"/>
          <p:cNvCxnSpPr>
            <a:stCxn id="1026" idx="3"/>
            <a:endCxn id="37" idx="2"/>
          </p:cNvCxnSpPr>
          <p:nvPr/>
        </p:nvCxnSpPr>
        <p:spPr>
          <a:xfrm flipV="1">
            <a:off x="2159445" y="2731570"/>
            <a:ext cx="1836738" cy="666113"/>
          </a:xfrm>
          <a:prstGeom prst="straightConnector1">
            <a:avLst/>
          </a:prstGeom>
          <a:ln>
            <a:solidFill>
              <a:schemeClr val="accent5"/>
            </a:solidFill>
            <a:tailEnd type="arrow"/>
          </a:ln>
        </p:spPr>
        <p:style>
          <a:lnRef idx="1">
            <a:schemeClr val="accent1"/>
          </a:lnRef>
          <a:fillRef idx="0">
            <a:schemeClr val="accent1"/>
          </a:fillRef>
          <a:effectRef idx="0">
            <a:schemeClr val="accent1"/>
          </a:effectRef>
          <a:fontRef idx="minor">
            <a:schemeClr val="tx1"/>
          </a:fontRef>
        </p:style>
      </p:cxnSp>
      <p:cxnSp>
        <p:nvCxnSpPr>
          <p:cNvPr id="2067" name="Straight Arrow Connector 2066"/>
          <p:cNvCxnSpPr>
            <a:stCxn id="1026" idx="3"/>
          </p:cNvCxnSpPr>
          <p:nvPr/>
        </p:nvCxnSpPr>
        <p:spPr>
          <a:xfrm>
            <a:off x="2159445" y="3397683"/>
            <a:ext cx="1826980" cy="20750"/>
          </a:xfrm>
          <a:prstGeom prst="straightConnector1">
            <a:avLst/>
          </a:prstGeom>
          <a:ln>
            <a:solidFill>
              <a:schemeClr val="accent5"/>
            </a:solidFill>
            <a:tailEnd type="arrow"/>
          </a:ln>
        </p:spPr>
        <p:style>
          <a:lnRef idx="1">
            <a:schemeClr val="accent1"/>
          </a:lnRef>
          <a:fillRef idx="0">
            <a:schemeClr val="accent1"/>
          </a:fillRef>
          <a:effectRef idx="0">
            <a:schemeClr val="accent1"/>
          </a:effectRef>
          <a:fontRef idx="minor">
            <a:schemeClr val="tx1"/>
          </a:fontRef>
        </p:style>
      </p:cxnSp>
      <p:sp>
        <p:nvSpPr>
          <p:cNvPr id="77" name="Oval 76"/>
          <p:cNvSpPr/>
          <p:nvPr/>
        </p:nvSpPr>
        <p:spPr>
          <a:xfrm>
            <a:off x="4024991" y="3890233"/>
            <a:ext cx="2057377" cy="533400"/>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lumMod val="95000"/>
                    <a:lumOff val="5000"/>
                  </a:schemeClr>
                </a:solidFill>
              </a:rPr>
              <a:t>HOME</a:t>
            </a:r>
            <a:endParaRPr lang="en-US" sz="1400" b="1" dirty="0">
              <a:solidFill>
                <a:schemeClr val="tx1">
                  <a:lumMod val="95000"/>
                  <a:lumOff val="5000"/>
                </a:schemeClr>
              </a:solidFill>
            </a:endParaRPr>
          </a:p>
        </p:txBody>
      </p:sp>
      <p:cxnSp>
        <p:nvCxnSpPr>
          <p:cNvPr id="2072" name="Straight Arrow Connector 2071"/>
          <p:cNvCxnSpPr>
            <a:stCxn id="1026" idx="3"/>
            <a:endCxn id="77" idx="2"/>
          </p:cNvCxnSpPr>
          <p:nvPr/>
        </p:nvCxnSpPr>
        <p:spPr>
          <a:xfrm>
            <a:off x="2159445" y="3397683"/>
            <a:ext cx="1865546" cy="7592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1026" name="Picture 2" descr="C:\Users\PRANAV PURKAR\Desktop\patent\USE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220" y="2731570"/>
            <a:ext cx="1332225" cy="1332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6351444"/>
            <a:ext cx="6705600" cy="369332"/>
          </a:xfrm>
          <a:prstGeom prst="rect">
            <a:avLst/>
          </a:prstGeom>
        </p:spPr>
        <p:txBody>
          <a:bodyPr wrap="square">
            <a:spAutoFit/>
          </a:bodyPr>
          <a:lstStyle/>
          <a:p>
            <a:pPr>
              <a:lnSpc>
                <a:spcPct val="100000"/>
              </a:lnSpc>
            </a:pPr>
            <a:r>
              <a:rPr lang="en-US" dirty="0">
                <a:solidFill>
                  <a:srgbClr val="0000FF"/>
                </a:solidFill>
                <a:latin typeface="Cambria"/>
                <a:ea typeface="DejaVu Sans"/>
              </a:rPr>
              <a:t>S. B. Jain Institute of Technology Management and research</a:t>
            </a:r>
            <a:endParaRPr lang="en-US" dirty="0">
              <a:solidFill>
                <a:srgbClr val="0000FF"/>
              </a:solidFill>
            </a:endParaRPr>
          </a:p>
        </p:txBody>
      </p:sp>
      <p:sp>
        <p:nvSpPr>
          <p:cNvPr id="3" name="Rectangle 2"/>
          <p:cNvSpPr/>
          <p:nvPr/>
        </p:nvSpPr>
        <p:spPr>
          <a:xfrm>
            <a:off x="8610600" y="6317319"/>
            <a:ext cx="312906" cy="369332"/>
          </a:xfrm>
          <a:prstGeom prst="rect">
            <a:avLst/>
          </a:prstGeom>
        </p:spPr>
        <p:txBody>
          <a:bodyPr wrap="none">
            <a:spAutoFit/>
          </a:bodyPr>
          <a:lstStyle/>
          <a:p>
            <a:pPr>
              <a:lnSpc>
                <a:spcPct val="100000"/>
              </a:lnSpc>
            </a:pPr>
            <a:fld id="{D7225B98-797D-4AD5-97FA-770300DF5AE1}" type="slidenum">
              <a:rPr lang="en-IN">
                <a:solidFill>
                  <a:srgbClr val="0000FF"/>
                </a:solidFill>
                <a:latin typeface="Cambria"/>
                <a:ea typeface="DejaVu Sans"/>
              </a:rPr>
              <a:pPr>
                <a:lnSpc>
                  <a:spcPct val="100000"/>
                </a:lnSpc>
              </a:pPr>
              <a:t>7</a:t>
            </a:fld>
            <a:endParaRPr lang="en-IN" dirty="0">
              <a:solidFill>
                <a:srgbClr val="0000FF"/>
              </a:solidFill>
            </a:endParaRPr>
          </a:p>
        </p:txBody>
      </p:sp>
      <p:sp>
        <p:nvSpPr>
          <p:cNvPr id="4" name="TextBox 3"/>
          <p:cNvSpPr txBox="1"/>
          <p:nvPr/>
        </p:nvSpPr>
        <p:spPr>
          <a:xfrm>
            <a:off x="2590800" y="322198"/>
            <a:ext cx="3886200" cy="400110"/>
          </a:xfrm>
          <a:prstGeom prst="rect">
            <a:avLst/>
          </a:prstGeom>
          <a:noFill/>
        </p:spPr>
        <p:txBody>
          <a:bodyPr wrap="square" rtlCol="0">
            <a:spAutoFit/>
          </a:bodyPr>
          <a:lstStyle/>
          <a:p>
            <a:r>
              <a:rPr lang="en-US" sz="2000" b="1" dirty="0" smtClean="0"/>
              <a:t>SYSTEM DESIGN : FLOW CHART</a:t>
            </a:r>
            <a:endParaRPr lang="en-US" sz="2000" b="1" dirty="0"/>
          </a:p>
        </p:txBody>
      </p:sp>
      <p:sp>
        <p:nvSpPr>
          <p:cNvPr id="5" name="Oval 4"/>
          <p:cNvSpPr/>
          <p:nvPr/>
        </p:nvSpPr>
        <p:spPr>
          <a:xfrm>
            <a:off x="3917795" y="722308"/>
            <a:ext cx="990600" cy="533400"/>
          </a:xfrm>
          <a:prstGeom prst="ellipse">
            <a:avLst/>
          </a:prstGeom>
          <a:solidFill>
            <a:schemeClr val="bg2"/>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tx1"/>
                </a:solidFill>
              </a:rPr>
              <a:t>START</a:t>
            </a:r>
            <a:endParaRPr lang="en-US" sz="1600" b="1" dirty="0">
              <a:solidFill>
                <a:schemeClr val="tx1"/>
              </a:solidFill>
            </a:endParaRPr>
          </a:p>
        </p:txBody>
      </p:sp>
      <p:sp>
        <p:nvSpPr>
          <p:cNvPr id="10" name="Rounded Rectangle 9"/>
          <p:cNvSpPr/>
          <p:nvPr/>
        </p:nvSpPr>
        <p:spPr>
          <a:xfrm>
            <a:off x="1371600" y="1714500"/>
            <a:ext cx="1295400" cy="381000"/>
          </a:xfrm>
          <a:prstGeom prst="roundRect">
            <a:avLst/>
          </a:prstGeom>
          <a:solidFill>
            <a:schemeClr val="bg2"/>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tx1"/>
                </a:solidFill>
              </a:rPr>
              <a:t>LOGIN</a:t>
            </a:r>
            <a:r>
              <a:rPr lang="en-US" sz="1600" dirty="0" smtClean="0">
                <a:solidFill>
                  <a:schemeClr val="tx1"/>
                </a:solidFill>
              </a:rPr>
              <a:t> </a:t>
            </a:r>
            <a:endParaRPr lang="en-US" sz="1600" dirty="0">
              <a:solidFill>
                <a:schemeClr val="tx1"/>
              </a:solidFill>
            </a:endParaRPr>
          </a:p>
        </p:txBody>
      </p:sp>
      <p:cxnSp>
        <p:nvCxnSpPr>
          <p:cNvPr id="12" name="Straight Connector 11"/>
          <p:cNvCxnSpPr>
            <a:stCxn id="5" idx="4"/>
          </p:cNvCxnSpPr>
          <p:nvPr/>
        </p:nvCxnSpPr>
        <p:spPr>
          <a:xfrm>
            <a:off x="4413095" y="1255708"/>
            <a:ext cx="0" cy="192092"/>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2019300" y="1447800"/>
            <a:ext cx="2393795"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endCxn id="10" idx="0"/>
          </p:cNvCxnSpPr>
          <p:nvPr/>
        </p:nvCxnSpPr>
        <p:spPr>
          <a:xfrm>
            <a:off x="2019300" y="1447800"/>
            <a:ext cx="0" cy="266700"/>
          </a:xfrm>
          <a:prstGeom prst="straightConnector1">
            <a:avLst/>
          </a:prstGeom>
          <a:ln>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19" name="Rounded Rectangle 18"/>
          <p:cNvSpPr/>
          <p:nvPr/>
        </p:nvSpPr>
        <p:spPr>
          <a:xfrm>
            <a:off x="6538332" y="1695450"/>
            <a:ext cx="1219200" cy="400050"/>
          </a:xfrm>
          <a:prstGeom prst="roundRect">
            <a:avLst/>
          </a:prstGeom>
          <a:solidFill>
            <a:schemeClr val="bg2"/>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tx1"/>
                </a:solidFill>
              </a:rPr>
              <a:t>SIGNUP</a:t>
            </a:r>
            <a:endParaRPr lang="en-US" sz="1600" b="1" dirty="0">
              <a:solidFill>
                <a:schemeClr val="tx1"/>
              </a:solidFill>
            </a:endParaRPr>
          </a:p>
        </p:txBody>
      </p:sp>
      <p:cxnSp>
        <p:nvCxnSpPr>
          <p:cNvPr id="21" name="Straight Connector 20"/>
          <p:cNvCxnSpPr/>
          <p:nvPr/>
        </p:nvCxnSpPr>
        <p:spPr>
          <a:xfrm>
            <a:off x="4413095" y="1447800"/>
            <a:ext cx="2734837"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endCxn id="19" idx="0"/>
          </p:cNvCxnSpPr>
          <p:nvPr/>
        </p:nvCxnSpPr>
        <p:spPr>
          <a:xfrm>
            <a:off x="7147932" y="1447800"/>
            <a:ext cx="0" cy="247650"/>
          </a:xfrm>
          <a:prstGeom prst="straightConnector1">
            <a:avLst/>
          </a:prstGeom>
          <a:ln>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9" idx="2"/>
          </p:cNvCxnSpPr>
          <p:nvPr/>
        </p:nvCxnSpPr>
        <p:spPr>
          <a:xfrm>
            <a:off x="7147932" y="2095500"/>
            <a:ext cx="0" cy="57150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255441" y="3200400"/>
            <a:ext cx="4713713" cy="0"/>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5486400" y="3200400"/>
            <a:ext cx="1051931"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255441" y="3200400"/>
            <a:ext cx="0" cy="228600"/>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2445834" y="3207834"/>
            <a:ext cx="0" cy="228600"/>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3810000" y="3200400"/>
            <a:ext cx="1" cy="211408"/>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5273131" y="3215268"/>
            <a:ext cx="0" cy="228600"/>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6538332" y="3215268"/>
            <a:ext cx="0" cy="196540"/>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1371600" y="426720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10" idx="2"/>
          </p:cNvCxnSpPr>
          <p:nvPr/>
        </p:nvCxnSpPr>
        <p:spPr>
          <a:xfrm>
            <a:off x="2019300" y="2095500"/>
            <a:ext cx="0" cy="1104900"/>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2030683" y="2667000"/>
            <a:ext cx="5117249" cy="0"/>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sp>
        <p:nvSpPr>
          <p:cNvPr id="14" name="Rounded Rectangle 13"/>
          <p:cNvSpPr/>
          <p:nvPr/>
        </p:nvSpPr>
        <p:spPr>
          <a:xfrm>
            <a:off x="1950534" y="3443868"/>
            <a:ext cx="990600" cy="342900"/>
          </a:xfrm>
          <a:prstGeom prst="roundRect">
            <a:avLst/>
          </a:prstGeom>
          <a:solidFill>
            <a:schemeClr val="bg2"/>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solidFill>
              </a:rPr>
              <a:t>Web dev.</a:t>
            </a:r>
            <a:endParaRPr lang="en-US" sz="1400" b="1" dirty="0">
              <a:solidFill>
                <a:schemeClr val="tx1"/>
              </a:solidFill>
            </a:endParaRPr>
          </a:p>
        </p:txBody>
      </p:sp>
      <p:sp>
        <p:nvSpPr>
          <p:cNvPr id="42" name="Rounded Rectangle 41"/>
          <p:cNvSpPr/>
          <p:nvPr/>
        </p:nvSpPr>
        <p:spPr>
          <a:xfrm>
            <a:off x="760141" y="3436434"/>
            <a:ext cx="990600" cy="342900"/>
          </a:xfrm>
          <a:prstGeom prst="roundRect">
            <a:avLst/>
          </a:prstGeom>
          <a:solidFill>
            <a:schemeClr val="bg2"/>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G</a:t>
            </a:r>
            <a:r>
              <a:rPr lang="en-US" sz="1200" b="1" dirty="0" smtClean="0">
                <a:solidFill>
                  <a:schemeClr val="tx1"/>
                </a:solidFill>
              </a:rPr>
              <a:t>ame dev.</a:t>
            </a:r>
            <a:endParaRPr lang="en-US" sz="1200" b="1" dirty="0">
              <a:solidFill>
                <a:schemeClr val="tx1"/>
              </a:solidFill>
            </a:endParaRPr>
          </a:p>
        </p:txBody>
      </p:sp>
      <p:sp>
        <p:nvSpPr>
          <p:cNvPr id="44" name="Rounded Rectangle 43"/>
          <p:cNvSpPr/>
          <p:nvPr/>
        </p:nvSpPr>
        <p:spPr>
          <a:xfrm>
            <a:off x="3314699" y="3429000"/>
            <a:ext cx="1098395" cy="381000"/>
          </a:xfrm>
          <a:prstGeom prst="roundRect">
            <a:avLst/>
          </a:prstGeom>
          <a:solidFill>
            <a:schemeClr val="bg2"/>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1"/>
                </a:solidFill>
              </a:rPr>
              <a:t>Graphic designing</a:t>
            </a:r>
            <a:endParaRPr lang="en-US" sz="1200" b="1" dirty="0">
              <a:solidFill>
                <a:schemeClr val="tx1"/>
              </a:solidFill>
            </a:endParaRPr>
          </a:p>
        </p:txBody>
      </p:sp>
      <p:sp>
        <p:nvSpPr>
          <p:cNvPr id="50" name="Rounded Rectangle 49"/>
          <p:cNvSpPr/>
          <p:nvPr/>
        </p:nvSpPr>
        <p:spPr>
          <a:xfrm>
            <a:off x="4723934" y="3436434"/>
            <a:ext cx="1098395" cy="381000"/>
          </a:xfrm>
          <a:prstGeom prst="roundRect">
            <a:avLst/>
          </a:prstGeom>
          <a:solidFill>
            <a:schemeClr val="bg2"/>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1"/>
                </a:solidFill>
              </a:rPr>
              <a:t>Video Editing</a:t>
            </a:r>
            <a:endParaRPr lang="en-US" sz="1200" b="1" dirty="0">
              <a:solidFill>
                <a:schemeClr val="tx1"/>
              </a:solidFill>
            </a:endParaRPr>
          </a:p>
        </p:txBody>
      </p:sp>
      <p:sp>
        <p:nvSpPr>
          <p:cNvPr id="53" name="Rounded Rectangle 52"/>
          <p:cNvSpPr/>
          <p:nvPr/>
        </p:nvSpPr>
        <p:spPr>
          <a:xfrm>
            <a:off x="5989134" y="3443868"/>
            <a:ext cx="1098395" cy="381000"/>
          </a:xfrm>
          <a:prstGeom prst="roundRect">
            <a:avLst/>
          </a:prstGeom>
          <a:solidFill>
            <a:schemeClr val="bg2"/>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S</a:t>
            </a:r>
            <a:r>
              <a:rPr lang="en-US" sz="1200" b="1" dirty="0" smtClean="0">
                <a:solidFill>
                  <a:schemeClr val="tx1"/>
                </a:solidFill>
              </a:rPr>
              <a:t>ketching</a:t>
            </a:r>
            <a:endParaRPr lang="en-US" sz="1200" b="1" dirty="0">
              <a:solidFill>
                <a:schemeClr val="tx1"/>
              </a:solidFill>
            </a:endParaRPr>
          </a:p>
        </p:txBody>
      </p:sp>
      <p:sp>
        <p:nvSpPr>
          <p:cNvPr id="55" name="Oval 54"/>
          <p:cNvSpPr/>
          <p:nvPr/>
        </p:nvSpPr>
        <p:spPr>
          <a:xfrm>
            <a:off x="4038600" y="5029200"/>
            <a:ext cx="990600" cy="533400"/>
          </a:xfrm>
          <a:prstGeom prst="ellipse">
            <a:avLst/>
          </a:prstGeom>
          <a:solidFill>
            <a:schemeClr val="bg2"/>
          </a:solid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tx1"/>
                </a:solidFill>
              </a:rPr>
              <a:t>STOP</a:t>
            </a:r>
            <a:endParaRPr lang="en-US" sz="1600" b="1" dirty="0">
              <a:solidFill>
                <a:schemeClr val="tx1"/>
              </a:solidFill>
            </a:endParaRPr>
          </a:p>
        </p:txBody>
      </p:sp>
      <p:cxnSp>
        <p:nvCxnSpPr>
          <p:cNvPr id="30" name="Straight Connector 29"/>
          <p:cNvCxnSpPr>
            <a:stCxn id="42" idx="2"/>
          </p:cNvCxnSpPr>
          <p:nvPr/>
        </p:nvCxnSpPr>
        <p:spPr>
          <a:xfrm>
            <a:off x="1255441" y="3779334"/>
            <a:ext cx="0" cy="1516566"/>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4" idx="2"/>
          </p:cNvCxnSpPr>
          <p:nvPr/>
        </p:nvCxnSpPr>
        <p:spPr>
          <a:xfrm>
            <a:off x="2445834" y="3786768"/>
            <a:ext cx="0" cy="1509132"/>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endCxn id="55" idx="2"/>
          </p:cNvCxnSpPr>
          <p:nvPr/>
        </p:nvCxnSpPr>
        <p:spPr>
          <a:xfrm>
            <a:off x="1255441" y="5295900"/>
            <a:ext cx="2783159" cy="0"/>
          </a:xfrm>
          <a:prstGeom prst="straightConnector1">
            <a:avLst/>
          </a:prstGeom>
          <a:ln>
            <a:solidFill>
              <a:srgbClr val="0000FF"/>
            </a:solidFill>
            <a:tailEnd type="arrow"/>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44" idx="2"/>
          </p:cNvCxnSpPr>
          <p:nvPr/>
        </p:nvCxnSpPr>
        <p:spPr>
          <a:xfrm flipH="1">
            <a:off x="3863896" y="3810000"/>
            <a:ext cx="1" cy="1485900"/>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a:stCxn id="50" idx="2"/>
          </p:cNvCxnSpPr>
          <p:nvPr/>
        </p:nvCxnSpPr>
        <p:spPr>
          <a:xfrm flipH="1">
            <a:off x="5273131" y="3817434"/>
            <a:ext cx="1" cy="1478466"/>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a:stCxn id="53" idx="2"/>
          </p:cNvCxnSpPr>
          <p:nvPr/>
        </p:nvCxnSpPr>
        <p:spPr>
          <a:xfrm>
            <a:off x="6538332" y="3824868"/>
            <a:ext cx="0" cy="1471032"/>
          </a:xfrm>
          <a:prstGeom prst="line">
            <a:avLst/>
          </a:prstGeom>
          <a:ln>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a:endCxn id="55" idx="6"/>
          </p:cNvCxnSpPr>
          <p:nvPr/>
        </p:nvCxnSpPr>
        <p:spPr>
          <a:xfrm flipH="1">
            <a:off x="5029200" y="5295900"/>
            <a:ext cx="1509131" cy="0"/>
          </a:xfrm>
          <a:prstGeom prst="straightConnector1">
            <a:avLst/>
          </a:prstGeom>
          <a:ln>
            <a:solidFill>
              <a:srgbClr val="0000FF"/>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2915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extShape 1"/>
          <p:cNvSpPr txBox="1"/>
          <p:nvPr/>
        </p:nvSpPr>
        <p:spPr>
          <a:xfrm>
            <a:off x="457200" y="274680"/>
            <a:ext cx="8229323" cy="639720"/>
          </a:xfrm>
          <a:prstGeom prst="rect">
            <a:avLst/>
          </a:prstGeom>
        </p:spPr>
        <p:txBody>
          <a:bodyPr anchor="ctr"/>
          <a:lstStyle/>
          <a:p>
            <a:pPr algn="ctr">
              <a:lnSpc>
                <a:spcPct val="100000"/>
              </a:lnSpc>
            </a:pPr>
            <a:r>
              <a:rPr lang="en-US" sz="3200" b="1" dirty="0">
                <a:solidFill>
                  <a:srgbClr val="000000"/>
                </a:solidFill>
                <a:latin typeface="Times New Roman" pitchFamily="18" charset="0"/>
                <a:cs typeface="Times New Roman" pitchFamily="18" charset="0"/>
              </a:rPr>
              <a:t>Technology to be Use</a:t>
            </a:r>
            <a:endParaRPr sz="3200">
              <a:latin typeface="Times New Roman" pitchFamily="18" charset="0"/>
              <a:cs typeface="Times New Roman" pitchFamily="18" charset="0"/>
            </a:endParaRPr>
          </a:p>
        </p:txBody>
      </p:sp>
      <p:sp>
        <p:nvSpPr>
          <p:cNvPr id="149" name="TextShape 2"/>
          <p:cNvSpPr txBox="1"/>
          <p:nvPr/>
        </p:nvSpPr>
        <p:spPr>
          <a:xfrm>
            <a:off x="457200" y="1066800"/>
            <a:ext cx="8229323" cy="4525560"/>
          </a:xfrm>
          <a:prstGeom prst="rect">
            <a:avLst/>
          </a:prstGeom>
        </p:spPr>
        <p:txBody>
          <a:bodyPr/>
          <a:lstStyle/>
          <a:p>
            <a:pPr>
              <a:lnSpc>
                <a:spcPct val="100000"/>
              </a:lnSpc>
              <a:buFont typeface="Arial"/>
              <a:buChar char="•"/>
            </a:pPr>
            <a:r>
              <a:rPr lang="en-US" sz="2400" dirty="0">
                <a:solidFill>
                  <a:srgbClr val="0000FF"/>
                </a:solidFill>
                <a:latin typeface="Cambria"/>
              </a:rPr>
              <a:t>Front End:                 </a:t>
            </a:r>
            <a:endParaRPr sz="2400" dirty="0">
              <a:solidFill>
                <a:srgbClr val="0000FF"/>
              </a:solidFill>
            </a:endParaRPr>
          </a:p>
          <a:p>
            <a:pPr>
              <a:lnSpc>
                <a:spcPct val="100000"/>
              </a:lnSpc>
            </a:pPr>
            <a:r>
              <a:rPr lang="en-US" sz="2400" dirty="0" smtClean="0">
                <a:solidFill>
                  <a:srgbClr val="000000"/>
                </a:solidFill>
                <a:latin typeface="Cambria"/>
              </a:rPr>
              <a:t>                </a:t>
            </a:r>
            <a:r>
              <a:rPr lang="en-US" sz="2400" dirty="0">
                <a:solidFill>
                  <a:srgbClr val="000000"/>
                </a:solidFill>
                <a:latin typeface="Cambria"/>
              </a:rPr>
              <a:t>CSS, </a:t>
            </a:r>
            <a:r>
              <a:rPr lang="en-US" sz="2400" dirty="0" smtClean="0">
                <a:solidFill>
                  <a:srgbClr val="000000"/>
                </a:solidFill>
                <a:latin typeface="Cambria"/>
              </a:rPr>
              <a:t>HTML</a:t>
            </a:r>
            <a:endParaRPr lang="en-US" sz="2400" dirty="0"/>
          </a:p>
          <a:p>
            <a:pPr>
              <a:lnSpc>
                <a:spcPct val="100000"/>
              </a:lnSpc>
            </a:pPr>
            <a:endParaRPr lang="en-US" sz="2400" dirty="0">
              <a:solidFill>
                <a:srgbClr val="000000"/>
              </a:solidFill>
              <a:latin typeface="Cambria"/>
            </a:endParaRPr>
          </a:p>
          <a:p>
            <a:pPr>
              <a:lnSpc>
                <a:spcPct val="100000"/>
              </a:lnSpc>
            </a:pPr>
            <a:endParaRPr lang="en-US" sz="2400" dirty="0" smtClean="0">
              <a:solidFill>
                <a:srgbClr val="000000"/>
              </a:solidFill>
              <a:latin typeface="Cambria"/>
            </a:endParaRPr>
          </a:p>
          <a:p>
            <a:pPr>
              <a:lnSpc>
                <a:spcPct val="100000"/>
              </a:lnSpc>
              <a:buFont typeface="Arial" pitchFamily="34" charset="0"/>
              <a:buChar char="•"/>
            </a:pPr>
            <a:r>
              <a:rPr lang="en-US" sz="2400" dirty="0" smtClean="0">
                <a:solidFill>
                  <a:srgbClr val="0000FF"/>
                </a:solidFill>
                <a:latin typeface="Cambria"/>
              </a:rPr>
              <a:t>IDE:  </a:t>
            </a:r>
            <a:r>
              <a:rPr lang="en-US" sz="2400" dirty="0" smtClean="0">
                <a:solidFill>
                  <a:schemeClr val="tx1">
                    <a:lumMod val="95000"/>
                    <a:lumOff val="5000"/>
                  </a:schemeClr>
                </a:solidFill>
                <a:latin typeface="Cambria"/>
              </a:rPr>
              <a:t>Visual Studio Code</a:t>
            </a:r>
          </a:p>
          <a:p>
            <a:pPr>
              <a:lnSpc>
                <a:spcPct val="100000"/>
              </a:lnSpc>
              <a:buFont typeface="Arial" pitchFamily="34" charset="0"/>
              <a:buChar char="•"/>
            </a:pPr>
            <a:endParaRPr lang="en-US" sz="2400" dirty="0">
              <a:solidFill>
                <a:srgbClr val="000000"/>
              </a:solidFill>
              <a:latin typeface="Cambria"/>
            </a:endParaRPr>
          </a:p>
          <a:p>
            <a:pPr>
              <a:lnSpc>
                <a:spcPct val="100000"/>
              </a:lnSpc>
            </a:pPr>
            <a:endParaRPr lang="en-US" sz="2400" dirty="0" smtClean="0">
              <a:solidFill>
                <a:srgbClr val="000000"/>
              </a:solidFill>
              <a:latin typeface="Cambria"/>
            </a:endParaRPr>
          </a:p>
          <a:p>
            <a:pPr>
              <a:lnSpc>
                <a:spcPct val="100000"/>
              </a:lnSpc>
            </a:pPr>
            <a:endParaRPr sz="2400" dirty="0"/>
          </a:p>
          <a:p>
            <a:pPr>
              <a:lnSpc>
                <a:spcPct val="100000"/>
              </a:lnSpc>
            </a:pPr>
            <a:endParaRPr dirty="0"/>
          </a:p>
        </p:txBody>
      </p:sp>
      <p:sp>
        <p:nvSpPr>
          <p:cNvPr id="150" name="TextShape 3"/>
          <p:cNvSpPr txBox="1"/>
          <p:nvPr/>
        </p:nvSpPr>
        <p:spPr>
          <a:xfrm>
            <a:off x="410400" y="6172200"/>
            <a:ext cx="6681877" cy="685440"/>
          </a:xfrm>
          <a:prstGeom prst="rect">
            <a:avLst/>
          </a:prstGeom>
        </p:spPr>
        <p:txBody>
          <a:bodyPr anchor="ctr"/>
          <a:lstStyle/>
          <a:p>
            <a:pPr>
              <a:lnSpc>
                <a:spcPct val="100000"/>
              </a:lnSpc>
            </a:pPr>
            <a:r>
              <a:rPr lang="en-IN" dirty="0">
                <a:solidFill>
                  <a:srgbClr val="0000FF"/>
                </a:solidFill>
                <a:latin typeface="Cambria"/>
              </a:rPr>
              <a:t>S. B. Jain Institute of Technology Management and research</a:t>
            </a:r>
            <a:endParaRPr>
              <a:solidFill>
                <a:srgbClr val="0000FF"/>
              </a:solidFill>
            </a:endParaRPr>
          </a:p>
        </p:txBody>
      </p:sp>
      <p:sp>
        <p:nvSpPr>
          <p:cNvPr id="151" name="TextShape 4"/>
          <p:cNvSpPr txBox="1"/>
          <p:nvPr/>
        </p:nvSpPr>
        <p:spPr>
          <a:xfrm>
            <a:off x="8264769" y="6172200"/>
            <a:ext cx="585969" cy="685440"/>
          </a:xfrm>
          <a:prstGeom prst="rect">
            <a:avLst/>
          </a:prstGeom>
        </p:spPr>
        <p:txBody>
          <a:bodyPr anchor="ctr"/>
          <a:lstStyle/>
          <a:p>
            <a:pPr>
              <a:lnSpc>
                <a:spcPct val="100000"/>
              </a:lnSpc>
            </a:pPr>
            <a:fld id="{8365E75B-33D1-40DC-9A8A-B397845CC64A}" type="slidenum">
              <a:rPr lang="en-IN">
                <a:solidFill>
                  <a:srgbClr val="0000FF"/>
                </a:solidFill>
                <a:latin typeface="Cambria"/>
              </a:rPr>
              <a:pPr>
                <a:lnSpc>
                  <a:spcPct val="100000"/>
                </a:lnSpc>
              </a:pPr>
              <a:t>8</a:t>
            </a:fld>
            <a:endParaRPr>
              <a:solidFill>
                <a:srgbClr val="0000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C:\Users\PRANAV PURKAR\OneDrive\Pictures\Screenshots\2021-06-20.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7908" y="1022866"/>
            <a:ext cx="8391292" cy="389946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457201" y="253425"/>
            <a:ext cx="7848600" cy="584775"/>
          </a:xfrm>
          <a:prstGeom prst="rect">
            <a:avLst/>
          </a:prstGeom>
        </p:spPr>
        <p:txBody>
          <a:bodyPr wrap="square">
            <a:spAutoFit/>
          </a:bodyPr>
          <a:lstStyle/>
          <a:p>
            <a:pPr algn="ctr">
              <a:lnSpc>
                <a:spcPct val="100000"/>
              </a:lnSpc>
            </a:pPr>
            <a:r>
              <a:rPr lang="en-IN" sz="3200" b="1" dirty="0">
                <a:solidFill>
                  <a:srgbClr val="000000"/>
                </a:solidFill>
                <a:latin typeface="Times New Roman" pitchFamily="18" charset="0"/>
                <a:cs typeface="Times New Roman" pitchFamily="18" charset="0"/>
              </a:rPr>
              <a:t>Modules</a:t>
            </a:r>
            <a:endParaRPr lang="en-IN" sz="3200" b="1" dirty="0">
              <a:latin typeface="Times New Roman" pitchFamily="18" charset="0"/>
              <a:cs typeface="Times New Roman" pitchFamily="18" charset="0"/>
            </a:endParaRPr>
          </a:p>
        </p:txBody>
      </p:sp>
      <p:sp>
        <p:nvSpPr>
          <p:cNvPr id="4" name="Rectangle 3"/>
          <p:cNvSpPr/>
          <p:nvPr/>
        </p:nvSpPr>
        <p:spPr>
          <a:xfrm>
            <a:off x="838200" y="653534"/>
            <a:ext cx="1853392" cy="369332"/>
          </a:xfrm>
          <a:prstGeom prst="rect">
            <a:avLst/>
          </a:prstGeom>
        </p:spPr>
        <p:txBody>
          <a:bodyPr wrap="none">
            <a:spAutoFit/>
          </a:bodyPr>
          <a:lstStyle/>
          <a:p>
            <a:pPr>
              <a:lnSpc>
                <a:spcPct val="100000"/>
              </a:lnSpc>
              <a:buFont typeface="Arial"/>
              <a:buChar char="•"/>
            </a:pPr>
            <a:r>
              <a:rPr lang="en-US" dirty="0"/>
              <a:t> </a:t>
            </a:r>
            <a:r>
              <a:rPr lang="en-US" b="1" dirty="0"/>
              <a:t>USER MODULE :</a:t>
            </a:r>
          </a:p>
        </p:txBody>
      </p:sp>
      <p:sp>
        <p:nvSpPr>
          <p:cNvPr id="5" name="Rectangle 4"/>
          <p:cNvSpPr/>
          <p:nvPr/>
        </p:nvSpPr>
        <p:spPr>
          <a:xfrm>
            <a:off x="420030" y="6353820"/>
            <a:ext cx="6248399" cy="369332"/>
          </a:xfrm>
          <a:prstGeom prst="rect">
            <a:avLst/>
          </a:prstGeom>
        </p:spPr>
        <p:txBody>
          <a:bodyPr wrap="square">
            <a:spAutoFit/>
          </a:bodyPr>
          <a:lstStyle/>
          <a:p>
            <a:pPr>
              <a:lnSpc>
                <a:spcPct val="100000"/>
              </a:lnSpc>
            </a:pPr>
            <a:r>
              <a:rPr lang="en-US" dirty="0">
                <a:solidFill>
                  <a:srgbClr val="0000FF"/>
                </a:solidFill>
                <a:latin typeface="Cambria"/>
              </a:rPr>
              <a:t>S. B. Jain Institute of Technology Management and Research</a:t>
            </a:r>
            <a:endParaRPr lang="en-US" dirty="0">
              <a:solidFill>
                <a:srgbClr val="0000FF"/>
              </a:solidFill>
            </a:endParaRPr>
          </a:p>
        </p:txBody>
      </p:sp>
      <p:sp>
        <p:nvSpPr>
          <p:cNvPr id="6" name="Rectangle 5"/>
          <p:cNvSpPr/>
          <p:nvPr/>
        </p:nvSpPr>
        <p:spPr>
          <a:xfrm>
            <a:off x="8534400" y="6353820"/>
            <a:ext cx="441146" cy="369332"/>
          </a:xfrm>
          <a:prstGeom prst="rect">
            <a:avLst/>
          </a:prstGeom>
        </p:spPr>
        <p:txBody>
          <a:bodyPr wrap="none">
            <a:spAutoFit/>
          </a:bodyPr>
          <a:lstStyle/>
          <a:p>
            <a:pPr>
              <a:lnSpc>
                <a:spcPct val="100000"/>
              </a:lnSpc>
            </a:pPr>
            <a:fld id="{66B19D03-C119-44BF-83B7-F67D116CADE2}" type="slidenum">
              <a:rPr lang="en-IN">
                <a:solidFill>
                  <a:srgbClr val="0000FF"/>
                </a:solidFill>
                <a:latin typeface="Cambria"/>
              </a:rPr>
              <a:pPr>
                <a:lnSpc>
                  <a:spcPct val="100000"/>
                </a:lnSpc>
              </a:pPr>
              <a:t>9</a:t>
            </a:fld>
            <a:endParaRPr lang="en-IN" dirty="0">
              <a:solidFill>
                <a:srgbClr val="0000FF"/>
              </a:solidFill>
            </a:endParaRPr>
          </a:p>
        </p:txBody>
      </p:sp>
      <p:sp>
        <p:nvSpPr>
          <p:cNvPr id="7" name="TextBox 6"/>
          <p:cNvSpPr txBox="1"/>
          <p:nvPr/>
        </p:nvSpPr>
        <p:spPr>
          <a:xfrm>
            <a:off x="457201" y="4918612"/>
            <a:ext cx="8381999" cy="984885"/>
          </a:xfrm>
          <a:prstGeom prst="rect">
            <a:avLst/>
          </a:prstGeom>
          <a:noFill/>
        </p:spPr>
        <p:txBody>
          <a:bodyPr wrap="square" rtlCol="0">
            <a:spAutoFit/>
          </a:bodyPr>
          <a:lstStyle/>
          <a:p>
            <a:pPr marL="285750" indent="-285750">
              <a:buFont typeface="Arial" pitchFamily="34" charset="0"/>
              <a:buChar char="•"/>
            </a:pPr>
            <a:endParaRPr lang="en-US" b="1" dirty="0" smtClean="0">
              <a:solidFill>
                <a:srgbClr val="002060"/>
              </a:solidFill>
            </a:endParaRPr>
          </a:p>
          <a:p>
            <a:pPr marL="285750" indent="-285750">
              <a:buFont typeface="Arial" pitchFamily="34" charset="0"/>
              <a:buChar char="•"/>
            </a:pPr>
            <a:r>
              <a:rPr lang="en-US" sz="2000" b="1" dirty="0" smtClean="0">
                <a:solidFill>
                  <a:srgbClr val="002060"/>
                </a:solidFill>
              </a:rPr>
              <a:t>Home Page.</a:t>
            </a:r>
          </a:p>
          <a:p>
            <a:pPr marL="285750" indent="-285750">
              <a:buFont typeface="Arial" pitchFamily="34" charset="0"/>
              <a:buChar char="•"/>
            </a:pPr>
            <a:r>
              <a:rPr lang="en-US" sz="2000" b="1" dirty="0" smtClean="0">
                <a:solidFill>
                  <a:srgbClr val="002060"/>
                </a:solidFill>
              </a:rPr>
              <a:t>User can explore various options from here.</a:t>
            </a:r>
          </a:p>
        </p:txBody>
      </p:sp>
    </p:spTree>
    <p:extLst>
      <p:ext uri="{BB962C8B-B14F-4D97-AF65-F5344CB8AC3E}">
        <p14:creationId xmlns:p14="http://schemas.microsoft.com/office/powerpoint/2010/main" val="25290318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1540</TotalTime>
  <Words>1017</Words>
  <Application>Microsoft Office PowerPoint</Application>
  <PresentationFormat>On-screen Show (4:3)</PresentationFormat>
  <Paragraphs>161</Paragraphs>
  <Slides>19</Slides>
  <Notes>0</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Progress Seminar on  Freelancing Website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PRANAV PURKAR</dc:creator>
  <cp:lastModifiedBy>PRANAV PURKAR</cp:lastModifiedBy>
  <cp:revision>143</cp:revision>
  <dcterms:created xsi:type="dcterms:W3CDTF">2021-03-08T15:20:31Z</dcterms:created>
  <dcterms:modified xsi:type="dcterms:W3CDTF">2021-06-26T13:00:04Z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2017-11-07T00:00:00Z</vt:filetime>
  </property>
  <property fmtid="{D5CDD505-2E9C-101B-9397-08002B2CF9AE}" pid="3" name="Creator">
    <vt:lpwstr>Impress</vt:lpwstr>
  </property>
  <property fmtid="{D5CDD505-2E9C-101B-9397-08002B2CF9AE}" pid="4" name="LastSaved">
    <vt:filetime>2021-03-08T00:00:00Z</vt:filetime>
  </property>
</Properties>
</file>